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9" r:id="rId3"/>
    <p:sldId id="363" r:id="rId4"/>
    <p:sldId id="384" r:id="rId5"/>
    <p:sldId id="385" r:id="rId6"/>
    <p:sldId id="386" r:id="rId7"/>
    <p:sldId id="387" r:id="rId8"/>
    <p:sldId id="392" r:id="rId9"/>
    <p:sldId id="362" r:id="rId10"/>
    <p:sldId id="411" r:id="rId11"/>
    <p:sldId id="331" r:id="rId12"/>
    <p:sldId id="415" r:id="rId13"/>
    <p:sldId id="416" r:id="rId14"/>
    <p:sldId id="417" r:id="rId15"/>
    <p:sldId id="420" r:id="rId16"/>
    <p:sldId id="419" r:id="rId17"/>
    <p:sldId id="391" r:id="rId18"/>
    <p:sldId id="393" r:id="rId19"/>
    <p:sldId id="409" r:id="rId20"/>
    <p:sldId id="394" r:id="rId21"/>
    <p:sldId id="428" r:id="rId22"/>
    <p:sldId id="399" r:id="rId23"/>
    <p:sldId id="404" r:id="rId24"/>
    <p:sldId id="396" r:id="rId25"/>
    <p:sldId id="402" r:id="rId26"/>
    <p:sldId id="407" r:id="rId27"/>
    <p:sldId id="403" r:id="rId28"/>
    <p:sldId id="405" r:id="rId29"/>
    <p:sldId id="397" r:id="rId30"/>
    <p:sldId id="398" r:id="rId31"/>
    <p:sldId id="422" r:id="rId32"/>
    <p:sldId id="410" r:id="rId33"/>
    <p:sldId id="412" r:id="rId34"/>
    <p:sldId id="421" r:id="rId35"/>
    <p:sldId id="390" r:id="rId36"/>
    <p:sldId id="427" r:id="rId37"/>
    <p:sldId id="389" r:id="rId38"/>
    <p:sldId id="408" r:id="rId39"/>
    <p:sldId id="388" r:id="rId40"/>
    <p:sldId id="413" r:id="rId41"/>
    <p:sldId id="414" r:id="rId42"/>
    <p:sldId id="424" r:id="rId43"/>
    <p:sldId id="425" r:id="rId44"/>
    <p:sldId id="423" r:id="rId45"/>
    <p:sldId id="426" r:id="rId46"/>
    <p:sldId id="379" r:id="rId47"/>
    <p:sldId id="4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22" autoAdjust="0"/>
    <p:restoredTop sz="73206" autoAdjust="0"/>
  </p:normalViewPr>
  <p:slideViewPr>
    <p:cSldViewPr snapToGrid="0">
      <p:cViewPr varScale="1">
        <p:scale>
          <a:sx n="46" d="100"/>
          <a:sy n="46" d="100"/>
        </p:scale>
        <p:origin x="1699" y="48"/>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BFB86-FBEC-4E4F-93F2-4451573A1543}" type="datetimeFigureOut">
              <a:rPr lang="en-US" smtClean="0"/>
              <a:pPr/>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82B7F-CB84-4E12-A70D-E7D9E6BC8871}" type="slidenum">
              <a:rPr lang="en-US" smtClean="0"/>
              <a:pPr/>
              <a:t>‹#›</a:t>
            </a:fld>
            <a:endParaRPr lang="en-US"/>
          </a:p>
        </p:txBody>
      </p:sp>
    </p:spTree>
    <p:extLst>
      <p:ext uri="{BB962C8B-B14F-4D97-AF65-F5344CB8AC3E}">
        <p14:creationId xmlns:p14="http://schemas.microsoft.com/office/powerpoint/2010/main" val="266974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world</a:t>
            </a:r>
            <a:r>
              <a:rPr lang="en-US" baseline="0" dirty="0" smtClean="0"/>
              <a:t> of Plumbing Apprenticeship. </a:t>
            </a:r>
          </a:p>
          <a:p>
            <a:endParaRPr lang="en-US" baseline="0" dirty="0" smtClean="0"/>
          </a:p>
          <a:p>
            <a:r>
              <a:rPr lang="en-US" dirty="0" smtClean="0"/>
              <a:t>In </a:t>
            </a:r>
            <a:r>
              <a:rPr lang="en-US" dirty="0" smtClean="0"/>
              <a:t>front of you</a:t>
            </a:r>
            <a:r>
              <a:rPr lang="en-US" baseline="0" dirty="0" smtClean="0"/>
              <a:t> is a </a:t>
            </a:r>
            <a:r>
              <a:rPr lang="en-US" baseline="0" dirty="0" smtClean="0"/>
              <a:t>packet, we </a:t>
            </a:r>
            <a:r>
              <a:rPr lang="en-US" baseline="0" dirty="0" smtClean="0"/>
              <a:t>will be going </a:t>
            </a:r>
            <a:r>
              <a:rPr lang="en-US" baseline="0" dirty="0" smtClean="0"/>
              <a:t>through these documents, please do not move ahead or sign a document until asked to do so.  </a:t>
            </a:r>
          </a:p>
          <a:p>
            <a:endParaRPr lang="en-US" baseline="0" dirty="0" smtClean="0"/>
          </a:p>
          <a:p>
            <a:r>
              <a:rPr lang="en-US" baseline="0" dirty="0" smtClean="0"/>
              <a:t>There is also a </a:t>
            </a:r>
            <a:r>
              <a:rPr lang="en-US" baseline="0" dirty="0" smtClean="0"/>
              <a:t>small pad of paper, this is for taking notes during the presentation.  If you have any questions during the presentation please write them down, if you do not get the answer during the presentation itself, we will have a question and answer section at the end.</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a:t>
            </a:fld>
            <a:endParaRPr lang="en-US" dirty="0"/>
          </a:p>
        </p:txBody>
      </p:sp>
    </p:spTree>
    <p:extLst>
      <p:ext uri="{BB962C8B-B14F-4D97-AF65-F5344CB8AC3E}">
        <p14:creationId xmlns:p14="http://schemas.microsoft.com/office/powerpoint/2010/main" val="309383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page in the packet is the Acknowledgement of Receipt </a:t>
            </a:r>
            <a:r>
              <a:rPr lang="en-US" baseline="0" dirty="0" smtClean="0"/>
              <a:t>Form, </a:t>
            </a:r>
            <a:r>
              <a:rPr lang="en-US" baseline="0" dirty="0" smtClean="0"/>
              <a:t>stating that you were made aware of where to locate Area II Plumbers JATC Policies &amp; Procedures, and Standards.  Sign the form and </a:t>
            </a:r>
            <a:r>
              <a:rPr lang="en-US" baseline="0" dirty="0" smtClean="0"/>
              <a:t>hand it in.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10</a:t>
            </a:fld>
            <a:endParaRPr lang="en-US" dirty="0"/>
          </a:p>
        </p:txBody>
      </p:sp>
    </p:spTree>
    <p:extLst>
      <p:ext uri="{BB962C8B-B14F-4D97-AF65-F5344CB8AC3E}">
        <p14:creationId xmlns:p14="http://schemas.microsoft.com/office/powerpoint/2010/main" val="221431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currently have a Training Agent, however, if for any reason this relationship were terminated you will be placed on the Out-of-Work list. This list is made available to any Training Agent looking for an Apprentice.</a:t>
            </a:r>
            <a:endParaRPr lang="en-US" dirty="0" smtClean="0"/>
          </a:p>
          <a:p>
            <a:endParaRPr lang="en-US" dirty="0" smtClean="0"/>
          </a:p>
          <a:p>
            <a:r>
              <a:rPr lang="en-US" dirty="0" smtClean="0"/>
              <a:t>While</a:t>
            </a:r>
            <a:r>
              <a:rPr lang="en-US" baseline="0" dirty="0" smtClean="0"/>
              <a:t> </a:t>
            </a:r>
            <a:r>
              <a:rPr lang="en-US" baseline="0" dirty="0" smtClean="0"/>
              <a:t>in the Apprenticeship if you find yourself on the Out-of-Work list for any reason you will may decline one job offer is you wish.  However, a second declination will result in a citation to appear before the Committee, disciplinary Probation or Cancellation. </a:t>
            </a:r>
            <a:r>
              <a:rPr lang="en-US" baseline="0" dirty="0" smtClean="0"/>
              <a:t>It is the responsibility of an Apprentice to remain employed by a Area II Plumbers JATC Registered Training Agent throughout their time in the Apprenticeship.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11</a:t>
            </a:fld>
            <a:endParaRPr lang="en-US" dirty="0"/>
          </a:p>
        </p:txBody>
      </p:sp>
    </p:spTree>
    <p:extLst>
      <p:ext uri="{BB962C8B-B14F-4D97-AF65-F5344CB8AC3E}">
        <p14:creationId xmlns:p14="http://schemas.microsoft.com/office/powerpoint/2010/main" val="220014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a:t>
            </a:r>
            <a:r>
              <a:rPr lang="en-US" baseline="0" dirty="0" smtClean="0"/>
              <a:t> II Plumbers JATC is required to perform a yearly Wage Survey, this is done in the Autumn, and the resulting changes in the wage scale become effective at the first of the year</a:t>
            </a:r>
            <a:r>
              <a:rPr lang="en-US" baseline="0" dirty="0" smtClean="0"/>
              <a:t>. As Apprentices are paid a specific percentage of the average Journeyman’s wage (depending on what Period the Apprentice is in), this survey determines not only what Journeymen in our area are making, but what Apprentices in our Area will be making.</a:t>
            </a:r>
          </a:p>
          <a:p>
            <a:endParaRPr lang="en-US" baseline="0" dirty="0" smtClean="0"/>
          </a:p>
          <a:p>
            <a:r>
              <a:rPr lang="en-US" baseline="0" dirty="0" smtClean="0"/>
              <a:t>Training Agents invest in their Apprentices.  Before you’ve had any training at all they are already paying you over $</a:t>
            </a:r>
            <a:r>
              <a:rPr lang="en-US" baseline="0" dirty="0" smtClean="0"/>
              <a:t>16.00/hour</a:t>
            </a:r>
            <a:r>
              <a:rPr lang="en-US" baseline="0" dirty="0" smtClean="0"/>
              <a:t>!  Essentially they are paying you to learn.  On top of this the Training Agents pay Area II Plumbers JATC each month both a training fee, and a fee for each Apprentice. Training Agents don’t begin to break even on their investment for the first 2 years an Apprentice </a:t>
            </a:r>
            <a:r>
              <a:rPr lang="en-US" baseline="0" dirty="0" smtClean="0"/>
              <a:t>is </a:t>
            </a:r>
            <a:r>
              <a:rPr lang="en-US" baseline="0" dirty="0" smtClean="0"/>
              <a:t>in the program. </a:t>
            </a:r>
            <a:endParaRPr lang="en-US" baseline="0" dirty="0" smtClean="0"/>
          </a:p>
          <a:p>
            <a:endParaRPr lang="en-US" baseline="0" dirty="0" smtClean="0"/>
          </a:p>
          <a:p>
            <a:r>
              <a:rPr lang="en-US" baseline="0" dirty="0" smtClean="0"/>
              <a:t>The only people in the program who are paid </a:t>
            </a:r>
            <a:r>
              <a:rPr lang="en-US" baseline="0" dirty="0" smtClean="0"/>
              <a:t>are </a:t>
            </a:r>
            <a:r>
              <a:rPr lang="en-US" baseline="0" dirty="0" smtClean="0"/>
              <a:t>the two members of the office staff, all the members of the Committee and Trust are volunteers. So, as you can see Training Agents are not the only ones investing in you as an Apprentice.</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12</a:t>
            </a:fld>
            <a:endParaRPr lang="en-US" dirty="0"/>
          </a:p>
        </p:txBody>
      </p:sp>
    </p:spTree>
    <p:extLst>
      <p:ext uri="{BB962C8B-B14F-4D97-AF65-F5344CB8AC3E}">
        <p14:creationId xmlns:p14="http://schemas.microsoft.com/office/powerpoint/2010/main" val="346265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 Average</a:t>
            </a:r>
            <a:r>
              <a:rPr lang="en-US" baseline="0" dirty="0" smtClean="0"/>
              <a:t> Journeyman Wage is $</a:t>
            </a:r>
            <a:r>
              <a:rPr lang="en-US" baseline="0" dirty="0" smtClean="0"/>
              <a:t>36.28/hour</a:t>
            </a:r>
            <a:r>
              <a:rPr lang="en-US" baseline="0" dirty="0" smtClean="0"/>
              <a:t>. As a first Period Apprentice you are making 45% of the Journeyman’s wage - $</a:t>
            </a:r>
            <a:r>
              <a:rPr lang="en-US" baseline="0" dirty="0" smtClean="0"/>
              <a:t>16.33/hour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13</a:t>
            </a:fld>
            <a:endParaRPr lang="en-US"/>
          </a:p>
        </p:txBody>
      </p:sp>
    </p:spTree>
    <p:extLst>
      <p:ext uri="{BB962C8B-B14F-4D97-AF65-F5344CB8AC3E}">
        <p14:creationId xmlns:p14="http://schemas.microsoft.com/office/powerpoint/2010/main" val="125630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are eight (8) Periods in the Apprenticeship, each one increasing your percentage of the Journeyman’s wage by 5%.  Moving up to the next Period is called Re-Rating.  </a:t>
            </a:r>
            <a:endParaRPr lang="en-US" baseline="0" dirty="0" smtClean="0"/>
          </a:p>
          <a:p>
            <a:endParaRPr lang="en-US" baseline="0" dirty="0" smtClean="0"/>
          </a:p>
          <a:p>
            <a:r>
              <a:rPr lang="en-US" baseline="0" dirty="0" smtClean="0"/>
              <a:t>Re-rates </a:t>
            </a:r>
            <a:r>
              <a:rPr lang="en-US" baseline="0" dirty="0" smtClean="0"/>
              <a:t>are done twice a year, currently this is scheduled for </a:t>
            </a:r>
            <a:r>
              <a:rPr lang="en-US" baseline="0" dirty="0" smtClean="0"/>
              <a:t>February </a:t>
            </a:r>
            <a:r>
              <a:rPr lang="en-US" baseline="0" dirty="0" smtClean="0"/>
              <a:t>and </a:t>
            </a:r>
            <a:r>
              <a:rPr lang="en-US" baseline="0" dirty="0" smtClean="0"/>
              <a:t>July.  </a:t>
            </a:r>
            <a:r>
              <a:rPr lang="en-US" baseline="0" dirty="0" smtClean="0"/>
              <a:t>To be Re-rated you must meet the minimum requirements for the next </a:t>
            </a:r>
            <a:r>
              <a:rPr lang="en-US" baseline="0" dirty="0" smtClean="0"/>
              <a:t>Period, and be in good standing.</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14</a:t>
            </a:fld>
            <a:endParaRPr lang="en-US"/>
          </a:p>
        </p:txBody>
      </p:sp>
    </p:spTree>
    <p:extLst>
      <p:ext uri="{BB962C8B-B14F-4D97-AF65-F5344CB8AC3E}">
        <p14:creationId xmlns:p14="http://schemas.microsoft.com/office/powerpoint/2010/main" val="63336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first 1,00 hours or 1 year, whichever comes first, Apprentices are in their initial probationary period.  During this time actions that are contrary to Policies &amp; Procedures will result in cancellation of Apprenticeship </a:t>
            </a:r>
            <a:r>
              <a:rPr lang="en-US" b="1" baseline="0" dirty="0" smtClean="0"/>
              <a:t>without the right to appeal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15</a:t>
            </a:fld>
            <a:endParaRPr lang="en-US"/>
          </a:p>
        </p:txBody>
      </p:sp>
    </p:spTree>
    <p:extLst>
      <p:ext uri="{BB962C8B-B14F-4D97-AF65-F5344CB8AC3E}">
        <p14:creationId xmlns:p14="http://schemas.microsoft.com/office/powerpoint/2010/main" val="118133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Current Wage</a:t>
            </a:r>
            <a:r>
              <a:rPr lang="en-US" baseline="0" dirty="0" smtClean="0"/>
              <a:t> </a:t>
            </a:r>
            <a:r>
              <a:rPr lang="en-US" baseline="0" dirty="0" smtClean="0"/>
              <a:t>Scale is also available on the Area II Plumbers JATC web page.  </a:t>
            </a:r>
            <a:r>
              <a:rPr lang="en-US" baseline="0" dirty="0" smtClean="0"/>
              <a:t>When the Wage Scale is updated at the first of the year, it will be updated on our webpage.</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16</a:t>
            </a:fld>
            <a:endParaRPr lang="en-US"/>
          </a:p>
        </p:txBody>
      </p:sp>
    </p:spTree>
    <p:extLst>
      <p:ext uri="{BB962C8B-B14F-4D97-AF65-F5344CB8AC3E}">
        <p14:creationId xmlns:p14="http://schemas.microsoft.com/office/powerpoint/2010/main" val="96852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sheet in your packet is for you to keep, this is an example MWPR – Monthly Work Progress Report. This will be your best friend and worst enemy for the next four (4) years!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At </a:t>
            </a:r>
            <a:r>
              <a:rPr lang="en-US" baseline="0" dirty="0" smtClean="0">
                <a:sym typeface="Wingdings" panose="05000000000000000000" pitchFamily="2" charset="2"/>
              </a:rPr>
              <a:t>the top is the BOLI issued agreement number, we will receive this from BOLI via email before you receive your Apprentice License (via mail).  Once we receive this number we will generate an MWPR for you and email it to </a:t>
            </a:r>
            <a:r>
              <a:rPr lang="en-US" baseline="0" dirty="0" smtClean="0">
                <a:sym typeface="Wingdings" panose="05000000000000000000" pitchFamily="2" charset="2"/>
              </a:rPr>
              <a:t>you. Once you receive your MWPR </a:t>
            </a:r>
            <a:r>
              <a:rPr lang="en-US" baseline="0" dirty="0" smtClean="0">
                <a:sym typeface="Wingdings" panose="05000000000000000000" pitchFamily="2" charset="2"/>
              </a:rPr>
              <a:t>you may then begin recording your hours and acting as an Apprentice. </a:t>
            </a:r>
            <a:r>
              <a:rPr lang="en-US" baseline="0" dirty="0" smtClean="0">
                <a:sym typeface="Wingdings" panose="05000000000000000000" pitchFamily="2" charset="2"/>
              </a:rPr>
              <a:t>You will need to carry this form with you every work day.</a:t>
            </a:r>
          </a:p>
          <a:p>
            <a:endParaRPr lang="en-US" baseline="0" dirty="0" smtClean="0">
              <a:sym typeface="Wingdings" panose="05000000000000000000" pitchFamily="2" charset="2"/>
            </a:endParaRPr>
          </a:p>
          <a:p>
            <a:r>
              <a:rPr lang="en-US" baseline="0" dirty="0" smtClean="0">
                <a:sym typeface="Wingdings" panose="05000000000000000000" pitchFamily="2" charset="2"/>
              </a:rPr>
              <a:t>Many Apprentices use a clipboard with a </a:t>
            </a:r>
            <a:r>
              <a:rPr lang="en-US" baseline="0" dirty="0" smtClean="0">
                <a:sym typeface="Wingdings" panose="05000000000000000000" pitchFamily="2" charset="2"/>
              </a:rPr>
              <a:t>compartment, </a:t>
            </a:r>
            <a:r>
              <a:rPr lang="en-US" baseline="0" dirty="0" smtClean="0">
                <a:sym typeface="Wingdings" panose="05000000000000000000" pitchFamily="2" charset="2"/>
              </a:rPr>
              <a:t>or their Code </a:t>
            </a:r>
            <a:r>
              <a:rPr lang="en-US" baseline="0" dirty="0" smtClean="0">
                <a:sym typeface="Wingdings" panose="05000000000000000000" pitchFamily="2" charset="2"/>
              </a:rPr>
              <a:t>Book, </a:t>
            </a:r>
            <a:r>
              <a:rPr lang="en-US" baseline="0" dirty="0" smtClean="0">
                <a:sym typeface="Wingdings" panose="05000000000000000000" pitchFamily="2" charset="2"/>
              </a:rPr>
              <a:t>to hold their MWPR during the month.  This not only protects the form, but also allows them to have a hard surface to write on as they fill in their information daily.</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17</a:t>
            </a:fld>
            <a:endParaRPr lang="en-US"/>
          </a:p>
        </p:txBody>
      </p:sp>
    </p:spTree>
    <p:extLst>
      <p:ext uri="{BB962C8B-B14F-4D97-AF65-F5344CB8AC3E}">
        <p14:creationId xmlns:p14="http://schemas.microsoft.com/office/powerpoint/2010/main" val="170332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section is your personal information, we will enter this prior to sending you the form.  </a:t>
            </a:r>
            <a:r>
              <a:rPr lang="en-US" dirty="0" smtClean="0"/>
              <a:t>Although the empty</a:t>
            </a:r>
            <a:r>
              <a:rPr lang="en-US" baseline="0" dirty="0" smtClean="0"/>
              <a:t> section next to </a:t>
            </a:r>
            <a:r>
              <a:rPr lang="en-US" dirty="0" smtClean="0"/>
              <a:t>your</a:t>
            </a:r>
            <a:r>
              <a:rPr lang="en-US" baseline="0" dirty="0" smtClean="0"/>
              <a:t> </a:t>
            </a:r>
            <a:r>
              <a:rPr lang="en-US" baseline="0" dirty="0" smtClean="0"/>
              <a:t>contact information </a:t>
            </a:r>
            <a:r>
              <a:rPr lang="en-US" baseline="0" dirty="0" smtClean="0"/>
              <a:t>is for you to enter any new contact information, be </a:t>
            </a:r>
            <a:r>
              <a:rPr lang="en-US" baseline="0" dirty="0" smtClean="0"/>
              <a:t>sure to </a:t>
            </a:r>
            <a:r>
              <a:rPr lang="en-US" baseline="0" dirty="0" smtClean="0"/>
              <a:t>also submit the Change of Contact Information on the Forms page of our website.  We </a:t>
            </a:r>
            <a:r>
              <a:rPr lang="en-US" baseline="0" dirty="0" smtClean="0"/>
              <a:t>will </a:t>
            </a:r>
            <a:r>
              <a:rPr lang="en-US" baseline="0" dirty="0" smtClean="0"/>
              <a:t>cover more on this </a:t>
            </a:r>
            <a:r>
              <a:rPr lang="en-US" baseline="0" dirty="0" smtClean="0"/>
              <a:t>later.</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18</a:t>
            </a:fld>
            <a:endParaRPr lang="en-US"/>
          </a:p>
        </p:txBody>
      </p:sp>
    </p:spTree>
    <p:extLst>
      <p:ext uri="{BB962C8B-B14F-4D97-AF65-F5344CB8AC3E}">
        <p14:creationId xmlns:p14="http://schemas.microsoft.com/office/powerpoint/2010/main" val="2675226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section is the month and year, </a:t>
            </a:r>
            <a:r>
              <a:rPr lang="en-US" dirty="0" smtClean="0"/>
              <a:t>the year will</a:t>
            </a:r>
            <a:r>
              <a:rPr lang="en-US" baseline="0" dirty="0" smtClean="0"/>
              <a:t> be pre-entered</a:t>
            </a:r>
            <a:r>
              <a:rPr lang="en-US" dirty="0" smtClean="0"/>
              <a:t>,</a:t>
            </a:r>
            <a:r>
              <a:rPr lang="en-US" baseline="0" dirty="0" smtClean="0"/>
              <a:t> </a:t>
            </a:r>
            <a:r>
              <a:rPr lang="en-US" baseline="0" dirty="0" smtClean="0"/>
              <a:t>you will need to enter the month.  You may spell out the month, or enter it’s number, either is </a:t>
            </a:r>
            <a:r>
              <a:rPr lang="en-US" baseline="0" dirty="0" smtClean="0"/>
              <a:t>acceptable, as long as it is correct and legible.  </a:t>
            </a:r>
            <a:endParaRPr lang="en-US" baseline="0" dirty="0" smtClean="0"/>
          </a:p>
          <a:p>
            <a:r>
              <a:rPr lang="en-US" baseline="0" dirty="0" smtClean="0"/>
              <a:t>We will provide you with an updated MWPR form when there is a change, such as: the beginning of each calendar year or school year, if you change Training Agents, or when you are Re-rated.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19</a:t>
            </a:fld>
            <a:endParaRPr lang="en-US"/>
          </a:p>
        </p:txBody>
      </p:sp>
    </p:spTree>
    <p:extLst>
      <p:ext uri="{BB962C8B-B14F-4D97-AF65-F5344CB8AC3E}">
        <p14:creationId xmlns:p14="http://schemas.microsoft.com/office/powerpoint/2010/main" val="33265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Open Enrollment: These </a:t>
            </a:r>
            <a:r>
              <a:rPr lang="en-US" baseline="0" dirty="0" smtClean="0"/>
              <a:t>documents should already be on file.</a:t>
            </a:r>
          </a:p>
          <a:p>
            <a:r>
              <a:rPr lang="en-US" baseline="0" dirty="0" smtClean="0"/>
              <a:t>Exceptions: These documents should have been provided prior to setting this appointment, if not please provide them </a:t>
            </a:r>
            <a:r>
              <a:rPr lang="en-US" baseline="0" dirty="0" smtClean="0"/>
              <a:t>at </a:t>
            </a:r>
            <a:r>
              <a:rPr lang="en-US" baseline="0" dirty="0" smtClean="0"/>
              <a:t>this time.</a:t>
            </a:r>
          </a:p>
          <a:p>
            <a:endParaRPr lang="en-US" baseline="0" dirty="0" smtClean="0"/>
          </a:p>
          <a:p>
            <a:r>
              <a:rPr lang="en-US" baseline="0" dirty="0" smtClean="0"/>
              <a:t>*Verify that all requirements are in packet prior to </a:t>
            </a:r>
            <a:r>
              <a:rPr lang="en-US" baseline="0" dirty="0" err="1" smtClean="0"/>
              <a:t>proceding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a:t>
            </a:fld>
            <a:endParaRPr lang="en-US" dirty="0"/>
          </a:p>
        </p:txBody>
      </p:sp>
    </p:spTree>
    <p:extLst>
      <p:ext uri="{BB962C8B-B14F-4D97-AF65-F5344CB8AC3E}">
        <p14:creationId xmlns:p14="http://schemas.microsoft.com/office/powerpoint/2010/main" val="931626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section is where you will enter</a:t>
            </a:r>
            <a:r>
              <a:rPr lang="en-US" baseline="0" dirty="0" smtClean="0"/>
              <a:t> your OJT (On the Job Training hours). It is laid out in thirty-one (31) columns, for each day of the month. And seven (7) rows for each of the </a:t>
            </a:r>
            <a:r>
              <a:rPr lang="en-US" baseline="0" dirty="0" smtClean="0"/>
              <a:t>Processes</a:t>
            </a:r>
            <a:r>
              <a:rPr lang="en-US" baseline="0" dirty="0" smtClean="0"/>
              <a:t>.  At the end of the month you will total each Process and enter the total into the Hours This Month Column. You will then add each Processes monthly total together to get your total OJT for the month. Most Apprentices average between 130 to 180 a month, though it’s not unusual during the summer months to see this average rise to 180 to 220 or even more.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 </a:t>
            </a:r>
            <a:r>
              <a:rPr lang="en-US" baseline="0" dirty="0" smtClean="0"/>
              <a:t>sure you are recording your numbers properly. Some jobs may fall into more than one Process, consult your Training Agent if you are not sure.  Recording your hours incorrectly will cost you in the end; if you have reached the seventy-seven thousand (7,700) minimum total OJT hours, but have not met the minimum requirement in a process you will not be able to be recommended to take the State Exam until you have met that process’ minimum as well.   </a:t>
            </a:r>
          </a:p>
          <a:p>
            <a:endParaRPr lang="en-US" baseline="0" dirty="0" smtClean="0"/>
          </a:p>
        </p:txBody>
      </p:sp>
      <p:sp>
        <p:nvSpPr>
          <p:cNvPr id="4" name="Slide Number Placeholder 3"/>
          <p:cNvSpPr>
            <a:spLocks noGrp="1"/>
          </p:cNvSpPr>
          <p:nvPr>
            <p:ph type="sldNum" sz="quarter" idx="10"/>
          </p:nvPr>
        </p:nvSpPr>
        <p:spPr/>
        <p:txBody>
          <a:bodyPr/>
          <a:lstStyle/>
          <a:p>
            <a:fld id="{89C82B7F-CB84-4E12-A70D-E7D9E6BC8871}" type="slidenum">
              <a:rPr lang="en-US" smtClean="0"/>
              <a:pPr/>
              <a:t>20</a:t>
            </a:fld>
            <a:endParaRPr lang="en-US"/>
          </a:p>
        </p:txBody>
      </p:sp>
    </p:spTree>
    <p:extLst>
      <p:ext uri="{BB962C8B-B14F-4D97-AF65-F5344CB8AC3E}">
        <p14:creationId xmlns:p14="http://schemas.microsoft.com/office/powerpoint/2010/main" val="227237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is an expansion</a:t>
            </a:r>
            <a:r>
              <a:rPr lang="en-US" baseline="0" dirty="0" smtClean="0"/>
              <a:t> of the Processes, the numbers in the lower right corner are the minimum required hours for each Process.</a:t>
            </a:r>
            <a:endParaRPr lang="en-US" baseline="0" dirty="0" smtClean="0"/>
          </a:p>
        </p:txBody>
      </p:sp>
      <p:sp>
        <p:nvSpPr>
          <p:cNvPr id="4" name="Slide Number Placeholder 3"/>
          <p:cNvSpPr>
            <a:spLocks noGrp="1"/>
          </p:cNvSpPr>
          <p:nvPr>
            <p:ph type="sldNum" sz="quarter" idx="10"/>
          </p:nvPr>
        </p:nvSpPr>
        <p:spPr/>
        <p:txBody>
          <a:bodyPr/>
          <a:lstStyle/>
          <a:p>
            <a:fld id="{89C82B7F-CB84-4E12-A70D-E7D9E6BC8871}" type="slidenum">
              <a:rPr lang="en-US" smtClean="0"/>
              <a:pPr/>
              <a:t>21</a:t>
            </a:fld>
            <a:endParaRPr lang="en-US"/>
          </a:p>
        </p:txBody>
      </p:sp>
    </p:spTree>
    <p:extLst>
      <p:ext uri="{BB962C8B-B14F-4D97-AF65-F5344CB8AC3E}">
        <p14:creationId xmlns:p14="http://schemas.microsoft.com/office/powerpoint/2010/main" val="67849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first column contains Hours Brought Forward, these are the Total Hours To-Date from the previous month’s MWPR.  This Apprentice is </a:t>
            </a:r>
            <a:r>
              <a:rPr lang="en-US" baseline="0" dirty="0" smtClean="0"/>
              <a:t>fairly new </a:t>
            </a:r>
            <a:r>
              <a:rPr lang="en-US" baseline="0" dirty="0" smtClean="0"/>
              <a:t>and </a:t>
            </a:r>
            <a:r>
              <a:rPr lang="en-US" baseline="0" dirty="0" smtClean="0"/>
              <a:t>has a total of 260 </a:t>
            </a:r>
            <a:r>
              <a:rPr lang="en-US" baseline="0" dirty="0" smtClean="0"/>
              <a:t>hours to carryover.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 have totaled the monthly numbers you will now figure your running total into the Total Hours To-Date column.  This is done by </a:t>
            </a:r>
            <a:r>
              <a:rPr lang="en-US" baseline="0" dirty="0" smtClean="0"/>
              <a:t>adding </a:t>
            </a:r>
            <a:r>
              <a:rPr lang="en-US" baseline="0" dirty="0" smtClean="0"/>
              <a:t>the Hours Brought Forward </a:t>
            </a:r>
            <a:r>
              <a:rPr lang="en-US" baseline="0" dirty="0" smtClean="0"/>
              <a:t>and the Hours </a:t>
            </a:r>
            <a:r>
              <a:rPr lang="en-US" baseline="0" dirty="0" smtClean="0"/>
              <a:t>This Month totals.  These numbers then become your Total Hours To-Date numbers, which in turn become your Hours Brought Forward on the next month’s MWPR. This gives you a rolling total of exactly where you are in the program each month</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It is recommended </a:t>
            </a:r>
            <a:r>
              <a:rPr lang="en-US" baseline="0" dirty="0" smtClean="0"/>
              <a:t>you </a:t>
            </a:r>
            <a:r>
              <a:rPr lang="en-US" baseline="0" dirty="0" smtClean="0"/>
              <a:t>double check your math by taking the total of the Hours Brought Over and Hours This Month columns and add them together.  If they do not match the totals in your Total Hours To-Date column you have a mistake somewhere.</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22</a:t>
            </a:fld>
            <a:endParaRPr lang="en-US"/>
          </a:p>
        </p:txBody>
      </p:sp>
    </p:spTree>
    <p:extLst>
      <p:ext uri="{BB962C8B-B14F-4D97-AF65-F5344CB8AC3E}">
        <p14:creationId xmlns:p14="http://schemas.microsoft.com/office/powerpoint/2010/main" val="407099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example we see how the Total Hours To-Date from January are transferred over into the Hours Brought Forward on the February MWPR. It is important that you pay close attention to these numbers, more often than not when a carryover error is made it is not in the Apprentice’s favor.</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23</a:t>
            </a:fld>
            <a:endParaRPr lang="en-US"/>
          </a:p>
        </p:txBody>
      </p:sp>
    </p:spTree>
    <p:extLst>
      <p:ext uri="{BB962C8B-B14F-4D97-AF65-F5344CB8AC3E}">
        <p14:creationId xmlns:p14="http://schemas.microsoft.com/office/powerpoint/2010/main" val="3692008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70C0"/>
                </a:solidFill>
                <a:latin typeface="Times New Roman" panose="02020603050405020304" pitchFamily="18" charset="0"/>
                <a:cs typeface="Times New Roman" panose="02020603050405020304" pitchFamily="18" charset="0"/>
              </a:rPr>
              <a:t>This section is used to track Related Training Hours (School). At the end of each Term the instructors provide Area II Plumbers JATC with a Grade &amp; Hour Report.  Area II Plumbers JATC will then give each Apprentice the hours their Instructor reported for them, at this time the Apprentice will add these reported hours to their current Related Training total. The</a:t>
            </a:r>
            <a:r>
              <a:rPr lang="en-US" sz="1200" b="1" baseline="0" dirty="0" smtClean="0">
                <a:solidFill>
                  <a:srgbClr val="0070C0"/>
                </a:solidFill>
                <a:latin typeface="Times New Roman" panose="02020603050405020304" pitchFamily="18" charset="0"/>
                <a:cs typeface="Times New Roman" panose="02020603050405020304" pitchFamily="18" charset="0"/>
              </a:rPr>
              <a:t> total should be carried over onto each months form, even during the summer when not attending.</a:t>
            </a:r>
            <a:endParaRPr lang="en-US" sz="1200" b="1"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9C82B7F-CB84-4E12-A70D-E7D9E6BC8871}" type="slidenum">
              <a:rPr lang="en-US" smtClean="0"/>
              <a:pPr/>
              <a:t>24</a:t>
            </a:fld>
            <a:endParaRPr lang="en-US"/>
          </a:p>
        </p:txBody>
      </p:sp>
    </p:spTree>
    <p:extLst>
      <p:ext uri="{BB962C8B-B14F-4D97-AF65-F5344CB8AC3E}">
        <p14:creationId xmlns:p14="http://schemas.microsoft.com/office/powerpoint/2010/main" val="141063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Training</a:t>
            </a:r>
            <a:r>
              <a:rPr lang="en-US" baseline="0" dirty="0" smtClean="0"/>
              <a:t> Agent’s information will be </a:t>
            </a:r>
            <a:r>
              <a:rPr lang="en-US" baseline="0" dirty="0" smtClean="0"/>
              <a:t>pre-filled by </a:t>
            </a:r>
            <a:r>
              <a:rPr lang="en-US" baseline="0" dirty="0" smtClean="0"/>
              <a:t>Area II Plumbers JATC.  Your Training Agent will also need to answer the questions in this section and sign your MWPR each month.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25</a:t>
            </a:fld>
            <a:endParaRPr lang="en-US"/>
          </a:p>
        </p:txBody>
      </p:sp>
    </p:spTree>
    <p:extLst>
      <p:ext uri="{BB962C8B-B14F-4D97-AF65-F5344CB8AC3E}">
        <p14:creationId xmlns:p14="http://schemas.microsoft.com/office/powerpoint/2010/main" val="3197004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you actual hourly rate</a:t>
            </a:r>
            <a:r>
              <a:rPr lang="en-US" baseline="0" dirty="0" smtClean="0"/>
              <a:t> of pay in this section prior to submitting your MWPR. </a:t>
            </a:r>
            <a:r>
              <a:rPr lang="en-US" baseline="0" dirty="0" smtClean="0"/>
              <a:t>MWPRs </a:t>
            </a:r>
            <a:r>
              <a:rPr lang="en-US" baseline="0" dirty="0" smtClean="0"/>
              <a:t>submitted without this information are incomplete and will be returned to the Apprentice for correction</a:t>
            </a:r>
            <a:r>
              <a:rPr lang="en-US" baseline="0" dirty="0" smtClean="0"/>
              <a:t>.</a:t>
            </a:r>
          </a:p>
          <a:p>
            <a:endParaRPr lang="en-US" baseline="0" dirty="0" smtClean="0"/>
          </a:p>
          <a:p>
            <a:r>
              <a:rPr lang="en-US" baseline="0" dirty="0" smtClean="0"/>
              <a:t>Although there are minimums that Training Agents must pay an Apprentice at each Period, it is not uncommon for them to pay more. In addition Apprentices are employees and eligible for any benefits a Training Agent provides to all other employees. Training Agents may also have a Tuition Reimbursement program.  Training Agents like any other employee may have different benefits.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26</a:t>
            </a:fld>
            <a:endParaRPr lang="en-US"/>
          </a:p>
        </p:txBody>
      </p:sp>
    </p:spTree>
    <p:extLst>
      <p:ext uri="{BB962C8B-B14F-4D97-AF65-F5344CB8AC3E}">
        <p14:creationId xmlns:p14="http://schemas.microsoft.com/office/powerpoint/2010/main" val="410259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easiest to obtain,</a:t>
            </a:r>
            <a:r>
              <a:rPr lang="en-US" baseline="0" dirty="0" smtClean="0"/>
              <a:t> and most often forgotten signature, is the Apprentice’s signature.  Be sure to double check you MWPR for legibility, correct math, completeness, and for signatures prior to submitting your MWPR to avoid it being returned to you for correction, </a:t>
            </a:r>
            <a:r>
              <a:rPr lang="en-US" baseline="0" dirty="0" smtClean="0"/>
              <a:t>and </a:t>
            </a:r>
            <a:r>
              <a:rPr lang="en-US" baseline="0" dirty="0" smtClean="0"/>
              <a:t>the possibility of it being late</a:t>
            </a:r>
            <a:r>
              <a:rPr lang="en-US" baseline="0" dirty="0" smtClean="0"/>
              <a:t>. There are consequences for late or incomplete MWPRs.</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27</a:t>
            </a:fld>
            <a:endParaRPr lang="en-US" dirty="0"/>
          </a:p>
        </p:txBody>
      </p:sp>
    </p:spTree>
    <p:extLst>
      <p:ext uri="{BB962C8B-B14F-4D97-AF65-F5344CB8AC3E}">
        <p14:creationId xmlns:p14="http://schemas.microsoft.com/office/powerpoint/2010/main" val="162086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II Plumbers JATC does not</a:t>
            </a:r>
            <a:r>
              <a:rPr lang="en-US" baseline="0" dirty="0" smtClean="0"/>
              <a:t> recommend the use of </a:t>
            </a:r>
            <a:r>
              <a:rPr lang="en-US" baseline="0" dirty="0" smtClean="0"/>
              <a:t>White-out or pencil!  </a:t>
            </a:r>
            <a:r>
              <a:rPr lang="en-US" baseline="0" dirty="0" smtClean="0"/>
              <a:t>BOLI does not like the use of </a:t>
            </a:r>
            <a:r>
              <a:rPr lang="en-US" baseline="0" dirty="0" smtClean="0"/>
              <a:t>white-out or pencil, and </a:t>
            </a:r>
            <a:r>
              <a:rPr lang="en-US" baseline="0" dirty="0" smtClean="0"/>
              <a:t>could cause them to disallow a form.  If you do use </a:t>
            </a:r>
            <a:r>
              <a:rPr lang="en-US" baseline="0" dirty="0" smtClean="0"/>
              <a:t>white-out, </a:t>
            </a:r>
            <a:r>
              <a:rPr lang="en-US" baseline="0" dirty="0" smtClean="0"/>
              <a:t>or make a </a:t>
            </a:r>
            <a:r>
              <a:rPr lang="en-US" baseline="0" dirty="0" smtClean="0"/>
              <a:t>correction, </a:t>
            </a:r>
            <a:r>
              <a:rPr lang="en-US" baseline="0" dirty="0" smtClean="0"/>
              <a:t>on your MWPR be sure to have your Training Agent and / or Instructor initial each correction prior to submitting your MWPR to avoid the possibility of having the form returned to you, being late due to making corrections, or being disallowed by BOLI.</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28</a:t>
            </a:fld>
            <a:endParaRPr lang="en-US" dirty="0"/>
          </a:p>
        </p:txBody>
      </p:sp>
    </p:spTree>
    <p:extLst>
      <p:ext uri="{BB962C8B-B14F-4D97-AF65-F5344CB8AC3E}">
        <p14:creationId xmlns:p14="http://schemas.microsoft.com/office/powerpoint/2010/main" val="2267732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Legibility is important, if Area II Plumbers JATC</a:t>
            </a:r>
            <a:r>
              <a:rPr lang="en-US" baseline="0" dirty="0" smtClean="0"/>
              <a:t> can’t read your form, neither can BOLI…if BOLI cant read it they may disallow it!</a:t>
            </a:r>
          </a:p>
          <a:p>
            <a:r>
              <a:rPr lang="en-US" baseline="0" dirty="0" smtClean="0"/>
              <a:t>Please use blue or black ink.  Pencils may not copy well and BOLI considers it too easy to change after the fact and prefers ink.  </a:t>
            </a:r>
          </a:p>
          <a:p>
            <a:r>
              <a:rPr lang="en-US" baseline="0" dirty="0" smtClean="0"/>
              <a:t>If you have Excel on your system we do have an Excel MWPR form.  This form allows you to enter your hours in the date columns and does the math and carryover for you.  If you have Excel and are comfortable with it, you may request an Excel MWPR via email.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29</a:t>
            </a:fld>
            <a:endParaRPr lang="en-US"/>
          </a:p>
        </p:txBody>
      </p:sp>
    </p:spTree>
    <p:extLst>
      <p:ext uri="{BB962C8B-B14F-4D97-AF65-F5344CB8AC3E}">
        <p14:creationId xmlns:p14="http://schemas.microsoft.com/office/powerpoint/2010/main" val="130219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form is a BOLI (Bureau of Labor and Industry) form, this is not an Area II Plumbers JATC form</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89C82B7F-CB84-4E12-A70D-E7D9E6BC8871}" type="slidenum">
              <a:rPr lang="en-US" smtClean="0"/>
              <a:pPr/>
              <a:t>3</a:t>
            </a:fld>
            <a:endParaRPr lang="en-US" dirty="0"/>
          </a:p>
        </p:txBody>
      </p:sp>
    </p:spTree>
    <p:extLst>
      <p:ext uri="{BB962C8B-B14F-4D97-AF65-F5344CB8AC3E}">
        <p14:creationId xmlns:p14="http://schemas.microsoft.com/office/powerpoint/2010/main" val="214583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MWPR is</a:t>
            </a:r>
            <a:r>
              <a:rPr lang="en-US" baseline="0" dirty="0" smtClean="0"/>
              <a:t> due on the 1</a:t>
            </a:r>
            <a:r>
              <a:rPr lang="en-US" baseline="30000" dirty="0" smtClean="0"/>
              <a:t>st</a:t>
            </a:r>
            <a:r>
              <a:rPr lang="en-US" baseline="0" dirty="0" smtClean="0"/>
              <a:t> of each month.  Though your MWPR is not late until after the </a:t>
            </a:r>
            <a:r>
              <a:rPr lang="en-US" baseline="0" dirty="0" smtClean="0"/>
              <a:t>15</a:t>
            </a:r>
            <a:r>
              <a:rPr lang="en-US" baseline="30000" dirty="0" smtClean="0"/>
              <a:t>th</a:t>
            </a:r>
            <a:r>
              <a:rPr lang="en-US" baseline="0" dirty="0" smtClean="0"/>
              <a:t>, we </a:t>
            </a:r>
            <a:r>
              <a:rPr lang="en-US" baseline="0" dirty="0" smtClean="0"/>
              <a:t>strongly recommend that you </a:t>
            </a:r>
            <a:r>
              <a:rPr lang="en-US" b="1" baseline="0" dirty="0" smtClean="0"/>
              <a:t>DO NOT </a:t>
            </a:r>
            <a:r>
              <a:rPr lang="en-US" baseline="0" dirty="0" smtClean="0"/>
              <a:t>wait until the 15</a:t>
            </a:r>
            <a:r>
              <a:rPr lang="en-US" baseline="30000" dirty="0" smtClean="0"/>
              <a:t>th</a:t>
            </a:r>
            <a:r>
              <a:rPr lang="en-US" baseline="0" dirty="0" smtClean="0"/>
              <a:t> to submit your MWPR.  Allow enough time for Area II Plumbers JATC to check your form, return it to you if there are corrections needed, and for you to make the corrections, obtain any needed signatures or initials, and return the form </a:t>
            </a:r>
            <a:r>
              <a:rPr lang="en-US" baseline="0" dirty="0" smtClean="0"/>
              <a:t>prior to </a:t>
            </a:r>
            <a:r>
              <a:rPr lang="en-US" baseline="0" dirty="0" smtClean="0"/>
              <a:t>the deadline.  Incorrect forms submitted on the 15</a:t>
            </a:r>
            <a:r>
              <a:rPr lang="en-US" baseline="30000" dirty="0" smtClean="0"/>
              <a:t>th</a:t>
            </a:r>
            <a:r>
              <a:rPr lang="en-US" baseline="0" dirty="0" smtClean="0"/>
              <a:t> are considered late! </a:t>
            </a:r>
          </a:p>
          <a:p>
            <a:endParaRPr lang="en-US" baseline="0" dirty="0" smtClean="0"/>
          </a:p>
          <a:p>
            <a:r>
              <a:rPr lang="en-US" baseline="0" dirty="0" smtClean="0"/>
              <a:t>*Veteran </a:t>
            </a:r>
            <a:r>
              <a:rPr lang="en-US" baseline="0" dirty="0" smtClean="0"/>
              <a:t>Apprentices who are GI Bill participants will need to submit their MWPR by 4:30 pm on the 4</a:t>
            </a:r>
            <a:r>
              <a:rPr lang="en-US" baseline="30000" dirty="0" smtClean="0"/>
              <a:t>th</a:t>
            </a:r>
            <a:r>
              <a:rPr lang="en-US" baseline="0" dirty="0" smtClean="0"/>
              <a:t> of each month to avoid delays in benefit payment. The VA only cuts benefit checks on a specific date once a month, therefore, missing their deadline (5</a:t>
            </a:r>
            <a:r>
              <a:rPr lang="en-US" baseline="30000" dirty="0" smtClean="0"/>
              <a:t>th</a:t>
            </a:r>
            <a:r>
              <a:rPr lang="en-US" baseline="0" dirty="0" smtClean="0"/>
              <a:t> of the month) will delay payment until the next scheduled cut date.</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30</a:t>
            </a:fld>
            <a:endParaRPr lang="en-US"/>
          </a:p>
        </p:txBody>
      </p:sp>
    </p:spTree>
    <p:extLst>
      <p:ext uri="{BB962C8B-B14F-4D97-AF65-F5344CB8AC3E}">
        <p14:creationId xmlns:p14="http://schemas.microsoft.com/office/powerpoint/2010/main" val="350716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a:t>
            </a:r>
            <a:r>
              <a:rPr lang="en-US" baseline="0" dirty="0" smtClean="0"/>
              <a:t> submit your MWPR via email. MWPRs may be scanned and email as a pdf, this is the preferred method and usually the clearest.  There are several free scanning apps available, the most commonly used at this time appears to be Cam </a:t>
            </a:r>
            <a:r>
              <a:rPr lang="en-US" baseline="0" dirty="0" smtClean="0"/>
              <a:t>Scanner &amp; Genius Scan.</a:t>
            </a:r>
          </a:p>
          <a:p>
            <a:r>
              <a:rPr lang="en-US" baseline="0" dirty="0" smtClean="0"/>
              <a:t>  </a:t>
            </a:r>
            <a:endParaRPr lang="en-US" baseline="0" dirty="0" smtClean="0"/>
          </a:p>
          <a:p>
            <a:r>
              <a:rPr lang="en-US" baseline="0" dirty="0" smtClean="0"/>
              <a:t>You may also take a picture of the MWPR and attach it to an email.  When taking a picture of your MWPR be sure to get the entire form, but nothing outside the form.  Incorrectly submitted or blurry image will be returned for correction.  Do not place the image in the body of the email as this often compresses the image and creates issues on the receivers end</a:t>
            </a:r>
            <a:r>
              <a:rPr lang="en-US" baseline="0" dirty="0" smtClean="0"/>
              <a:t>.</a:t>
            </a:r>
          </a:p>
          <a:p>
            <a:endParaRPr lang="en-US" baseline="0" dirty="0" smtClean="0"/>
          </a:p>
          <a:p>
            <a:r>
              <a:rPr lang="en-US" baseline="0" dirty="0" smtClean="0"/>
              <a:t>Although you can fax your MWPR in, this is the least reliable and usually the least clear method of submitting.  We do not recommend faxing your form</a:t>
            </a:r>
            <a:r>
              <a:rPr lang="en-US" baseline="0" dirty="0" smtClean="0"/>
              <a:t>.</a:t>
            </a:r>
          </a:p>
          <a:p>
            <a:endParaRPr lang="en-US" baseline="0" dirty="0" smtClean="0"/>
          </a:p>
          <a:p>
            <a:r>
              <a:rPr lang="en-US" baseline="0" dirty="0" smtClean="0"/>
              <a:t>Per Area II Plumbers JATC Policies &amp; Procedures Apprentices are to keep a copy of each MWPR throughout their Apprenticeship.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31</a:t>
            </a:fld>
            <a:endParaRPr lang="en-US"/>
          </a:p>
        </p:txBody>
      </p:sp>
    </p:spTree>
    <p:extLst>
      <p:ext uri="{BB962C8B-B14F-4D97-AF65-F5344CB8AC3E}">
        <p14:creationId xmlns:p14="http://schemas.microsoft.com/office/powerpoint/2010/main" val="2943291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document in</a:t>
            </a:r>
            <a:r>
              <a:rPr lang="en-US" baseline="0" dirty="0" smtClean="0"/>
              <a:t> the packet is a Statement of Understanding.  This form states that you understand the MWPR, and the consequences for late or missing MWPRs.  </a:t>
            </a:r>
            <a:endParaRPr lang="en-US" baseline="0" dirty="0" smtClean="0"/>
          </a:p>
          <a:p>
            <a:endParaRPr lang="en-US" baseline="0" dirty="0" smtClean="0"/>
          </a:p>
          <a:p>
            <a:r>
              <a:rPr lang="en-US" baseline="0" dirty="0" smtClean="0"/>
              <a:t>First offense is an official warning which will be placed in your file. A second offence will result in a Cite to Appear before the Committee, and possibly Disciplinary Probation. </a:t>
            </a:r>
            <a:endParaRPr lang="en-US" baseline="0" dirty="0" smtClean="0"/>
          </a:p>
          <a:p>
            <a:endParaRPr lang="en-US" baseline="0" dirty="0" smtClean="0"/>
          </a:p>
          <a:p>
            <a:r>
              <a:rPr lang="en-US" baseline="0" dirty="0" smtClean="0"/>
              <a:t>When </a:t>
            </a:r>
            <a:r>
              <a:rPr lang="en-US" baseline="0" dirty="0" smtClean="0"/>
              <a:t>placed on Disciplinary Probation an Apprentice is not eligible to be Re-rated or hold a Phase (we will cover phasing a little later).  However, if you are still in your probationary period this will likely result in an immediate cancellation of your Apprenticeship without the right to appeal.  </a:t>
            </a:r>
            <a:endParaRPr lang="en-US" baseline="0" dirty="0" smtClean="0"/>
          </a:p>
          <a:p>
            <a:endParaRPr lang="en-US" baseline="0" dirty="0" smtClean="0"/>
          </a:p>
          <a:p>
            <a:r>
              <a:rPr lang="en-US" baseline="0" dirty="0" smtClean="0"/>
              <a:t>A </a:t>
            </a:r>
            <a:r>
              <a:rPr lang="en-US" baseline="0" dirty="0" smtClean="0"/>
              <a:t>third office will result in a Cite to Appear, possible Disciplinary Probation or Cancellation</a:t>
            </a:r>
            <a:r>
              <a:rPr lang="en-US" baseline="0" dirty="0" smtClean="0"/>
              <a:t>.</a:t>
            </a:r>
          </a:p>
          <a:p>
            <a:endParaRPr lang="en-US" baseline="0" dirty="0" smtClean="0"/>
          </a:p>
          <a:p>
            <a:r>
              <a:rPr lang="en-US" baseline="0" dirty="0" smtClean="0"/>
              <a:t>Please sign and date this document and </a:t>
            </a:r>
            <a:r>
              <a:rPr lang="en-US" baseline="0" dirty="0" smtClean="0"/>
              <a:t>turn it in.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32</a:t>
            </a:fld>
            <a:endParaRPr lang="en-US"/>
          </a:p>
        </p:txBody>
      </p:sp>
    </p:spTree>
    <p:extLst>
      <p:ext uri="{BB962C8B-B14F-4D97-AF65-F5344CB8AC3E}">
        <p14:creationId xmlns:p14="http://schemas.microsoft.com/office/powerpoint/2010/main" val="3774951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II Plumbers JATC uses Chemeketa Community College for Related</a:t>
            </a:r>
            <a:r>
              <a:rPr lang="en-US" baseline="0" dirty="0" smtClean="0"/>
              <a:t> Training classes. This allows Area II  to keep the costs of schooling to a small portion of the One Hundred Thousand Dollar ($100,000.00) price tag for a four year college.  Chemeketa </a:t>
            </a:r>
            <a:r>
              <a:rPr lang="en-US" baseline="0" dirty="0" smtClean="0"/>
              <a:t>Charges approximately six </a:t>
            </a:r>
            <a:r>
              <a:rPr lang="en-US" baseline="0" dirty="0" smtClean="0"/>
              <a:t>hundred dollars </a:t>
            </a:r>
            <a:r>
              <a:rPr lang="en-US" baseline="0" dirty="0" smtClean="0"/>
              <a:t>($600.00</a:t>
            </a:r>
            <a:r>
              <a:rPr lang="en-US" baseline="0" dirty="0" smtClean="0"/>
              <a:t>) a Semester, </a:t>
            </a:r>
            <a:r>
              <a:rPr lang="en-US" baseline="0" dirty="0" smtClean="0"/>
              <a:t>eighteen </a:t>
            </a:r>
            <a:r>
              <a:rPr lang="en-US" baseline="0" dirty="0" smtClean="0"/>
              <a:t>hundred ($</a:t>
            </a:r>
            <a:r>
              <a:rPr lang="en-US" baseline="0" dirty="0" smtClean="0"/>
              <a:t>1,800.00</a:t>
            </a:r>
            <a:r>
              <a:rPr lang="en-US" baseline="0" dirty="0" smtClean="0"/>
              <a:t>) a year, if you do not have to retake a class six thousand dollars </a:t>
            </a:r>
            <a:r>
              <a:rPr lang="en-US" baseline="0" dirty="0" smtClean="0"/>
              <a:t>($7,200.00</a:t>
            </a:r>
            <a:r>
              <a:rPr lang="en-US" baseline="0" dirty="0" smtClean="0"/>
              <a:t>) for the entire program. </a:t>
            </a:r>
            <a:endParaRPr lang="en-US" baseline="0" dirty="0" smtClean="0"/>
          </a:p>
          <a:p>
            <a:endParaRPr lang="en-US" baseline="0" dirty="0" smtClean="0"/>
          </a:p>
          <a:p>
            <a:r>
              <a:rPr lang="en-US" baseline="0" dirty="0" smtClean="0"/>
              <a:t>Apprentices are responsible for registering each </a:t>
            </a:r>
            <a:r>
              <a:rPr lang="en-US" baseline="0" dirty="0" smtClean="0"/>
              <a:t>term </a:t>
            </a:r>
            <a:r>
              <a:rPr lang="en-US" baseline="0" dirty="0" smtClean="0"/>
              <a:t>with Chemeketa, though Area II Plumbers JATC and your instructors will likely give you reminders.  Failure to register to Related Training will result in a Cite to Appear before the Committee, possible disciplinary action, or cancellation. </a:t>
            </a:r>
            <a:endParaRPr lang="en-US" baseline="0" dirty="0" smtClean="0"/>
          </a:p>
          <a:p>
            <a:endParaRPr lang="en-US" baseline="0" dirty="0" smtClean="0"/>
          </a:p>
          <a:p>
            <a:r>
              <a:rPr lang="en-US" baseline="0" dirty="0" smtClean="0"/>
              <a:t>Chemeketa adheres to a standard school year, September through May, with winter and spring breaks, as well as summer </a:t>
            </a:r>
            <a:r>
              <a:rPr lang="en-US" baseline="0" dirty="0" smtClean="0"/>
              <a:t>break. Apprentices </a:t>
            </a:r>
            <a:r>
              <a:rPr lang="en-US" baseline="0" dirty="0" smtClean="0"/>
              <a:t>will attend classes 2 nights a week, for three hours a class. </a:t>
            </a:r>
          </a:p>
          <a:p>
            <a:endParaRPr lang="en-US" baseline="0" dirty="0" smtClean="0"/>
          </a:p>
          <a:p>
            <a:r>
              <a:rPr lang="en-US" baseline="0" dirty="0" smtClean="0"/>
              <a:t>The </a:t>
            </a:r>
            <a:r>
              <a:rPr lang="en-US" baseline="0" dirty="0" smtClean="0"/>
              <a:t>minimum yearly requirement is 156 hours of Related Training time. An Apprentice may miss up to 3 classes </a:t>
            </a:r>
            <a:r>
              <a:rPr lang="en-US" b="1" baseline="0" dirty="0" smtClean="0"/>
              <a:t>a year</a:t>
            </a:r>
            <a:r>
              <a:rPr lang="en-US" baseline="0" dirty="0" smtClean="0"/>
              <a:t>.  However, you will need to notify both your Instructor and Area II Plumbers JATC with both notice of the missed class and the reason for the missed class.  Training Agents are required to release Apprentices from work in time to make it in time to Related Training classes.  This does not mean in time to run home and change, have dinner, etc.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33</a:t>
            </a:fld>
            <a:endParaRPr lang="en-US" dirty="0"/>
          </a:p>
        </p:txBody>
      </p:sp>
    </p:spTree>
    <p:extLst>
      <p:ext uri="{BB962C8B-B14F-4D97-AF65-F5344CB8AC3E}">
        <p14:creationId xmlns:p14="http://schemas.microsoft.com/office/powerpoint/2010/main" val="552208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BOLI</a:t>
            </a:r>
            <a:r>
              <a:rPr lang="en-US" baseline="0" dirty="0" smtClean="0"/>
              <a:t> Requires all Apprentices to obtain and maintain a First Aid / CPR certification throughout their Apprenticeship.  Chemeketa offers a class at a discounted rate, however, you may take any </a:t>
            </a:r>
            <a:r>
              <a:rPr lang="en-US" baseline="0" smtClean="0"/>
              <a:t>certified class.</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34</a:t>
            </a:fld>
            <a:endParaRPr lang="en-US"/>
          </a:p>
        </p:txBody>
      </p:sp>
    </p:spTree>
    <p:extLst>
      <p:ext uri="{BB962C8B-B14F-4D97-AF65-F5344CB8AC3E}">
        <p14:creationId xmlns:p14="http://schemas.microsoft.com/office/powerpoint/2010/main" val="2440766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t>
            </a:r>
            <a:r>
              <a:rPr lang="en-US" dirty="0" smtClean="0"/>
              <a:t>Chemeketa may</a:t>
            </a:r>
            <a:r>
              <a:rPr lang="en-US" baseline="0" dirty="0" smtClean="0"/>
              <a:t> consider </a:t>
            </a:r>
            <a:r>
              <a:rPr lang="en-US" baseline="0" dirty="0" smtClean="0"/>
              <a:t>a D as a passing grade, the Area II Plumbers JATC Committee does not.  Apprentices are required to pass all Related Training classes with at least  a C average. You may retake a class if you fail it, however, you may only retake it once.  Failing to meet grade requirements will result in a Cite to Appear, and </a:t>
            </a:r>
            <a:r>
              <a:rPr lang="en-US" baseline="0" dirty="0" smtClean="0"/>
              <a:t>possibly disciplinary </a:t>
            </a:r>
            <a:r>
              <a:rPr lang="en-US" baseline="0" dirty="0" smtClean="0"/>
              <a:t>action, or cancellation of Apprenticeship</a:t>
            </a:r>
            <a:r>
              <a:rPr lang="en-US" baseline="0" dirty="0" smtClean="0"/>
              <a:t>. As classes are held in order, this may also add as much as a year onto your Apprenticeship as you may have to wait until after the end of the 4</a:t>
            </a:r>
            <a:r>
              <a:rPr lang="en-US" baseline="30000" dirty="0" smtClean="0"/>
              <a:t>th</a:t>
            </a:r>
            <a:r>
              <a:rPr lang="en-US" baseline="0" dirty="0" smtClean="0"/>
              <a:t>  year to retake a failed class.</a:t>
            </a:r>
            <a:endParaRPr lang="en-US" baseline="0" dirty="0" smtClean="0"/>
          </a:p>
        </p:txBody>
      </p:sp>
      <p:sp>
        <p:nvSpPr>
          <p:cNvPr id="4" name="Slide Number Placeholder 3"/>
          <p:cNvSpPr>
            <a:spLocks noGrp="1"/>
          </p:cNvSpPr>
          <p:nvPr>
            <p:ph type="sldNum" sz="quarter" idx="10"/>
          </p:nvPr>
        </p:nvSpPr>
        <p:spPr/>
        <p:txBody>
          <a:bodyPr/>
          <a:lstStyle/>
          <a:p>
            <a:fld id="{89C82B7F-CB84-4E12-A70D-E7D9E6BC8871}" type="slidenum">
              <a:rPr lang="en-US" smtClean="0"/>
              <a:pPr/>
              <a:t>35</a:t>
            </a:fld>
            <a:endParaRPr lang="en-US"/>
          </a:p>
        </p:txBody>
      </p:sp>
    </p:spTree>
    <p:extLst>
      <p:ext uri="{BB962C8B-B14F-4D97-AF65-F5344CB8AC3E}">
        <p14:creationId xmlns:p14="http://schemas.microsoft.com/office/powerpoint/2010/main" val="1188447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applying</a:t>
            </a:r>
            <a:r>
              <a:rPr lang="en-US" baseline="0" dirty="0" smtClean="0"/>
              <a:t> to Chemeketa in the Fall be sure you answer the residency question that you have been a resident of Oregon for more than 90 days. Failure to answer this question correctly can cost an Apprentice, more than doubling the Apprentice’s tuition as Chemeketa would consider you an out-of-state student! </a:t>
            </a:r>
          </a:p>
          <a:p>
            <a:endParaRPr lang="en-US" baseline="0" dirty="0" smtClean="0"/>
          </a:p>
          <a:p>
            <a:r>
              <a:rPr lang="en-US" baseline="0" dirty="0" smtClean="0"/>
              <a:t>Check </a:t>
            </a:r>
            <a:r>
              <a:rPr lang="en-US" baseline="0" dirty="0" smtClean="0"/>
              <a:t>our Apprentice Resources on the Area II Plumbers JATC website.  We have listed several scholarships specific to plumbing! These scholarships are yearly, and do not all have the same deadline.  We recommend that you check regularly for availability and apply to as many as are available.</a:t>
            </a:r>
          </a:p>
        </p:txBody>
      </p:sp>
      <p:sp>
        <p:nvSpPr>
          <p:cNvPr id="4" name="Slide Number Placeholder 3"/>
          <p:cNvSpPr>
            <a:spLocks noGrp="1"/>
          </p:cNvSpPr>
          <p:nvPr>
            <p:ph type="sldNum" sz="quarter" idx="10"/>
          </p:nvPr>
        </p:nvSpPr>
        <p:spPr/>
        <p:txBody>
          <a:bodyPr/>
          <a:lstStyle/>
          <a:p>
            <a:fld id="{89C82B7F-CB84-4E12-A70D-E7D9E6BC8871}" type="slidenum">
              <a:rPr lang="en-US" smtClean="0"/>
              <a:pPr/>
              <a:t>36</a:t>
            </a:fld>
            <a:endParaRPr lang="en-US"/>
          </a:p>
        </p:txBody>
      </p:sp>
    </p:spTree>
    <p:extLst>
      <p:ext uri="{BB962C8B-B14F-4D97-AF65-F5344CB8AC3E}">
        <p14:creationId xmlns:p14="http://schemas.microsoft.com/office/powerpoint/2010/main" val="1652715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is </a:t>
            </a:r>
            <a:r>
              <a:rPr lang="en-US" b="1" dirty="0" smtClean="0"/>
              <a:t>extremely important</a:t>
            </a:r>
            <a:r>
              <a:rPr lang="en-US" b="1" baseline="0" dirty="0" smtClean="0"/>
              <a:t> </a:t>
            </a:r>
            <a:r>
              <a:rPr lang="en-US" baseline="0" dirty="0" smtClean="0"/>
              <a:t>to the Area II Plumbers JATC Committee!  Non-Communication may result in Cite to Appear, disciplinary action, or even cancellation.</a:t>
            </a:r>
          </a:p>
          <a:p>
            <a:endParaRPr lang="en-US" baseline="0" dirty="0" smtClean="0"/>
          </a:p>
          <a:p>
            <a:r>
              <a:rPr lang="en-US" baseline="0" dirty="0" smtClean="0"/>
              <a:t>Email </a:t>
            </a:r>
            <a:r>
              <a:rPr lang="en-US" baseline="0" dirty="0" smtClean="0"/>
              <a:t>is our preferred method of communication, it allows for everything to be in writing for easy review, and time for research of the answers if needed. Some Apprentices have set up a new email once entering the program, for professional communication because their current email has an unflattering name, or because it already receives so much email that professional communications would be lost</a:t>
            </a:r>
            <a:r>
              <a:rPr lang="en-US" baseline="0" dirty="0" smtClean="0"/>
              <a:t>.</a:t>
            </a:r>
          </a:p>
          <a:p>
            <a:endParaRPr lang="en-US" baseline="0" dirty="0" smtClean="0"/>
          </a:p>
          <a:p>
            <a:r>
              <a:rPr lang="en-US" baseline="0" dirty="0" smtClean="0"/>
              <a:t>We are aware that you will likely be working during the same hours we are and may not be able to answer when we call.  However, if we call please note that it is very important.  Apprentices must reply to communications within </a:t>
            </a:r>
            <a:r>
              <a:rPr lang="en-US" b="1" baseline="0" dirty="0" smtClean="0"/>
              <a:t>24 hours</a:t>
            </a:r>
            <a:r>
              <a:rPr lang="en-US" baseline="0" dirty="0" smtClean="0"/>
              <a:t>.  Be sure your voicemail is set-up on your cell phones.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37</a:t>
            </a:fld>
            <a:endParaRPr lang="en-US" dirty="0"/>
          </a:p>
        </p:txBody>
      </p:sp>
    </p:spTree>
    <p:extLst>
      <p:ext uri="{BB962C8B-B14F-4D97-AF65-F5344CB8AC3E}">
        <p14:creationId xmlns:p14="http://schemas.microsoft.com/office/powerpoint/2010/main" val="570496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Apprentices must notify Area II Plumbers JATC of a change in status within </a:t>
            </a:r>
            <a:r>
              <a:rPr lang="en-US" b="1" dirty="0" smtClean="0"/>
              <a:t>24 hours</a:t>
            </a:r>
            <a:r>
              <a:rPr lang="en-US" dirty="0" smtClean="0"/>
              <a:t>.  A</a:t>
            </a:r>
            <a:r>
              <a:rPr lang="en-US" baseline="0" dirty="0" smtClean="0"/>
              <a:t> change in status includes changing your Training Agent or changing your contact information. On the Area II Plumbers JATC web site on the Forms page there are two forms for use by Apprentices to notify Area II of a change.  The Change of Employment Status is for changes of Training Agents; whether you are fired, resign, or are laid-off you must complete this form within </a:t>
            </a:r>
            <a:r>
              <a:rPr lang="en-US" b="1" baseline="0" dirty="0" smtClean="0"/>
              <a:t>24 hours</a:t>
            </a:r>
            <a:r>
              <a:rPr lang="en-US" baseline="0" dirty="0" smtClean="0"/>
              <a:t>.  </a:t>
            </a:r>
            <a:endParaRPr lang="en-US" baseline="0" dirty="0" smtClean="0"/>
          </a:p>
          <a:p>
            <a:endParaRPr lang="en-US" baseline="0" dirty="0" smtClean="0"/>
          </a:p>
          <a:p>
            <a:r>
              <a:rPr lang="en-US" baseline="0" dirty="0" smtClean="0"/>
              <a:t>The Contact Information Change Form is for a change in: address, phone number, or email.  Apprentice’s must submit this form within </a:t>
            </a:r>
            <a:r>
              <a:rPr lang="en-US" b="1" baseline="0" dirty="0" smtClean="0"/>
              <a:t>24 </a:t>
            </a:r>
            <a:r>
              <a:rPr lang="en-US" b="1" baseline="0" dirty="0" smtClean="0"/>
              <a:t>hours </a:t>
            </a:r>
            <a:r>
              <a:rPr lang="en-US" baseline="0" dirty="0" smtClean="0"/>
              <a:t>of </a:t>
            </a:r>
            <a:r>
              <a:rPr lang="en-US" baseline="0" dirty="0" smtClean="0"/>
              <a:t>a change, even if their new information is entered onto their MWPR.  It is important that we keep our records updated as BOLI receives your contact information from Area II, but it is BOLI that sends out your Apprentice License.  Returned mail can take </a:t>
            </a:r>
            <a:r>
              <a:rPr lang="en-US" baseline="0" dirty="0" smtClean="0"/>
              <a:t>months </a:t>
            </a:r>
            <a:r>
              <a:rPr lang="en-US" baseline="0" dirty="0" smtClean="0"/>
              <a:t>to cycle through the mail before being returned.  In that time your Apprenticeship license may lapse causing you to be unable to work!</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38</a:t>
            </a:fld>
            <a:endParaRPr lang="en-US"/>
          </a:p>
        </p:txBody>
      </p:sp>
    </p:spTree>
    <p:extLst>
      <p:ext uri="{BB962C8B-B14F-4D97-AF65-F5344CB8AC3E}">
        <p14:creationId xmlns:p14="http://schemas.microsoft.com/office/powerpoint/2010/main" val="4042098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Apprentices must carry</a:t>
            </a:r>
            <a:r>
              <a:rPr lang="en-US" baseline="0" dirty="0" smtClean="0"/>
              <a:t> their license with them </a:t>
            </a:r>
            <a:r>
              <a:rPr lang="en-US" b="1" baseline="0" dirty="0" smtClean="0"/>
              <a:t>at all times</a:t>
            </a:r>
            <a:r>
              <a:rPr lang="en-US" baseline="0" dirty="0" smtClean="0"/>
              <a:t>. Though in some work environments it would be inadvisable to carry your license (or even your wallet) on your person, you must have your license in an </a:t>
            </a:r>
            <a:r>
              <a:rPr lang="en-US" b="1" baseline="0" dirty="0" smtClean="0"/>
              <a:t>accessible</a:t>
            </a:r>
            <a:r>
              <a:rPr lang="en-US" baseline="0" dirty="0" smtClean="0"/>
              <a:t> (and safe) place such as the glove compartment of your personal or work vehicle</a:t>
            </a:r>
            <a:r>
              <a:rPr lang="en-US" baseline="0" dirty="0" smtClean="0"/>
              <a:t>.</a:t>
            </a:r>
          </a:p>
          <a:p>
            <a:endParaRPr lang="en-US" baseline="0" dirty="0" smtClean="0"/>
          </a:p>
          <a:p>
            <a:r>
              <a:rPr lang="en-US" baseline="0" dirty="0" smtClean="0"/>
              <a:t>You must show your license if requested by a representative of BOLI or the Building Codes Division.  Representatives of these agencies often come to work sites and do a license check, and have been known to follow plumbers from job site to job site. If you are found out of compliance by one of these agencies your Training Agent may be fined, but you may lose your license and be cancelled from the Apprenticeship.  Apprentices cancelled from the program must wait </a:t>
            </a:r>
            <a:r>
              <a:rPr lang="en-US" b="1" baseline="0" dirty="0" smtClean="0"/>
              <a:t>a </a:t>
            </a:r>
            <a:r>
              <a:rPr lang="en-US" b="1" baseline="0" dirty="0" smtClean="0"/>
              <a:t>calendar year</a:t>
            </a:r>
            <a:r>
              <a:rPr lang="en-US" baseline="0" dirty="0" smtClean="0"/>
              <a:t>, and then must go through the Open Enrollment </a:t>
            </a:r>
            <a:r>
              <a:rPr lang="en-US" baseline="0" dirty="0" smtClean="0"/>
              <a:t>process.  </a:t>
            </a:r>
            <a:r>
              <a:rPr lang="en-US" baseline="0" dirty="0" smtClean="0"/>
              <a:t>This could cause a year, or perhaps even two delay, in your Apprenticeship. During that delay you would not be able to work as an </a:t>
            </a:r>
            <a:r>
              <a:rPr lang="en-US" baseline="0" dirty="0" smtClean="0"/>
              <a:t>Plumber, and your Apprenticeship license will be void!</a:t>
            </a:r>
          </a:p>
          <a:p>
            <a:endParaRPr lang="en-US" baseline="0" dirty="0" smtClean="0"/>
          </a:p>
          <a:p>
            <a:r>
              <a:rPr lang="en-US" baseline="0" dirty="0" smtClean="0"/>
              <a:t>Your BOLI agreement number is another method for inspectors to check your license status, though this method is only acceptable when you have first joined the program and have not yet received your </a:t>
            </a:r>
            <a:r>
              <a:rPr lang="en-US" baseline="0" dirty="0" smtClean="0"/>
              <a:t>license, or for a short time if your wallet is lost.  </a:t>
            </a:r>
            <a:r>
              <a:rPr lang="en-US" baseline="0" dirty="0" smtClean="0"/>
              <a:t>It will take approximately 2 to 3 weeks to receive your Agreement number from </a:t>
            </a:r>
            <a:r>
              <a:rPr lang="en-US" baseline="0" dirty="0" smtClean="0"/>
              <a:t>BOLI (this may vary due to </a:t>
            </a:r>
            <a:r>
              <a:rPr lang="en-US" baseline="0" dirty="0" err="1" smtClean="0"/>
              <a:t>COVID</a:t>
            </a:r>
            <a:r>
              <a:rPr lang="en-US" baseline="0" dirty="0" smtClean="0"/>
              <a:t> as BOLI Representatives are primarily working from home).  </a:t>
            </a:r>
          </a:p>
          <a:p>
            <a:endParaRPr lang="en-US" baseline="0" dirty="0" smtClean="0"/>
          </a:p>
          <a:p>
            <a:r>
              <a:rPr lang="en-US" baseline="0" dirty="0" smtClean="0"/>
              <a:t>Area II Plumbers JATC </a:t>
            </a:r>
            <a:r>
              <a:rPr lang="en-US" baseline="0" dirty="0" smtClean="0"/>
              <a:t>will receive your Agreement number before you receive your license in the mail.  Once Area II Plumbers receives your Agreement number we will email you your MWPR, from that day you are an Apprentice and may begin to track your OJT hours.  Keep your MWPR with you at all times, you won’t remember what hours and in which Processes you worked on Monday on Friday!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39</a:t>
            </a:fld>
            <a:endParaRPr lang="en-US" dirty="0"/>
          </a:p>
        </p:txBody>
      </p:sp>
    </p:spTree>
    <p:extLst>
      <p:ext uri="{BB962C8B-B14F-4D97-AF65-F5344CB8AC3E}">
        <p14:creationId xmlns:p14="http://schemas.microsoft.com/office/powerpoint/2010/main" val="369496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verify that all information is correct, </a:t>
            </a:r>
            <a:r>
              <a:rPr lang="en-US" dirty="0" smtClean="0"/>
              <a:t>write</a:t>
            </a:r>
            <a:r>
              <a:rPr lang="en-US" baseline="0" dirty="0" smtClean="0"/>
              <a:t> corrections on form, we will make corrections and reprint the form prior to signing. </a:t>
            </a:r>
            <a:endParaRPr lang="en-US" baseline="0" dirty="0" smtClean="0"/>
          </a:p>
          <a:p>
            <a:r>
              <a:rPr lang="en-US" baseline="0" dirty="0" smtClean="0"/>
              <a:t>Please do not move forward without instruction.</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4</a:t>
            </a:fld>
            <a:endParaRPr lang="en-US" dirty="0"/>
          </a:p>
        </p:txBody>
      </p:sp>
    </p:spTree>
    <p:extLst>
      <p:ext uri="{BB962C8B-B14F-4D97-AF65-F5344CB8AC3E}">
        <p14:creationId xmlns:p14="http://schemas.microsoft.com/office/powerpoint/2010/main" val="3985857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t>
            </a:r>
            <a:r>
              <a:rPr lang="en-US" b="1" dirty="0" smtClean="0"/>
              <a:t>CANNOT PRACTICE AS AN APPRENTICE WITHOUT</a:t>
            </a:r>
            <a:r>
              <a:rPr lang="en-US" b="1" baseline="0" dirty="0" smtClean="0"/>
              <a:t> A LICENSE</a:t>
            </a:r>
            <a:r>
              <a:rPr lang="en-US" baseline="0" dirty="0" smtClean="0"/>
              <a:t>. If you receive your license before you receive your MWPR (it’s rare but has happened) notify Area II Plumbers JATC immediately!  If you are found working without a license or outside of the purview of Apprenticeship (working without your Training Agent is considered illegal plumbing work) you will likely lose your license and your Apprenticeship!  Even work done for family or friends can be reported and land you in a position that may cost you a year or more of your Apprenticeship</a:t>
            </a:r>
            <a:r>
              <a:rPr lang="en-US" baseline="0" dirty="0" smtClean="0"/>
              <a:t>.</a:t>
            </a:r>
          </a:p>
          <a:p>
            <a:endParaRPr lang="en-US" baseline="0" dirty="0" smtClean="0"/>
          </a:p>
          <a:p>
            <a:r>
              <a:rPr lang="en-US" baseline="0" dirty="0" smtClean="0"/>
              <a:t>You must remain employed by an Area II Plumbers JATC Registered Training Agent through out your Apprenticeship.  Working with a Plumber who is not a Registered Training Agent is considered illegal plumbing.</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40</a:t>
            </a:fld>
            <a:endParaRPr lang="en-US"/>
          </a:p>
        </p:txBody>
      </p:sp>
    </p:spTree>
    <p:extLst>
      <p:ext uri="{BB962C8B-B14F-4D97-AF65-F5344CB8AC3E}">
        <p14:creationId xmlns:p14="http://schemas.microsoft.com/office/powerpoint/2010/main" val="2962022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page in your packet</a:t>
            </a:r>
            <a:r>
              <a:rPr lang="en-US" baseline="0" dirty="0" smtClean="0"/>
              <a:t>, is for you to maintain, and concerns Journeyman to Apprentices Ratio.</a:t>
            </a:r>
          </a:p>
          <a:p>
            <a:endParaRPr lang="en-US" dirty="0" smtClean="0"/>
          </a:p>
          <a:p>
            <a:r>
              <a:rPr lang="en-US" dirty="0" smtClean="0"/>
              <a:t>The</a:t>
            </a:r>
            <a:r>
              <a:rPr lang="en-US" baseline="0" dirty="0" smtClean="0"/>
              <a:t> </a:t>
            </a:r>
            <a:r>
              <a:rPr lang="en-US" baseline="0" dirty="0" smtClean="0"/>
              <a:t>ratio is important, and one of the many things that field reps for BOLI or Building Codes Division will be looking for when they visit a job site. Up to two (2) Apprentices the ratio is 1 to 1.  However, over two Apprentices there will need to be an additional three (3) Training Agents for the additional Apprentices!</a:t>
            </a:r>
          </a:p>
          <a:p>
            <a:endParaRPr lang="en-US" baseline="0" dirty="0" smtClean="0"/>
          </a:p>
          <a:p>
            <a:r>
              <a:rPr lang="en-US" baseline="0" dirty="0" smtClean="0"/>
              <a:t>If </a:t>
            </a:r>
            <a:r>
              <a:rPr lang="en-US" baseline="0" dirty="0" smtClean="0"/>
              <a:t>found out of Ration the Training Agent can be fined, and an Apprentice may lose their license.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41</a:t>
            </a:fld>
            <a:endParaRPr lang="en-US"/>
          </a:p>
        </p:txBody>
      </p:sp>
    </p:spTree>
    <p:extLst>
      <p:ext uri="{BB962C8B-B14F-4D97-AF65-F5344CB8AC3E}">
        <p14:creationId xmlns:p14="http://schemas.microsoft.com/office/powerpoint/2010/main" val="612367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Journeyman to Apprentice</a:t>
            </a:r>
            <a:r>
              <a:rPr lang="en-US" baseline="0" dirty="0" smtClean="0"/>
              <a:t> Ratio is also available on the Area II Plumbers JATC web </a:t>
            </a:r>
            <a:r>
              <a:rPr lang="en-US" baseline="0" dirty="0" smtClean="0"/>
              <a:t>page.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42</a:t>
            </a:fld>
            <a:endParaRPr lang="en-US"/>
          </a:p>
        </p:txBody>
      </p:sp>
    </p:spTree>
    <p:extLst>
      <p:ext uri="{BB962C8B-B14F-4D97-AF65-F5344CB8AC3E}">
        <p14:creationId xmlns:p14="http://schemas.microsoft.com/office/powerpoint/2010/main" val="689448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Training </a:t>
            </a:r>
            <a:r>
              <a:rPr lang="en-US" baseline="0" dirty="0" smtClean="0"/>
              <a:t>Agents may request Phased Supervision for their Apprentices.  Phased  Supervision allows the Apprentice to work independently within specific parameters, each Phase allowing for a more independent work.  Apprentices who are phased are required to keep a </a:t>
            </a:r>
            <a:r>
              <a:rPr lang="en-US" baseline="0" dirty="0" smtClean="0"/>
              <a:t>log, </a:t>
            </a:r>
            <a:r>
              <a:rPr lang="en-US" baseline="0" dirty="0" smtClean="0"/>
              <a:t>and report to their Training </a:t>
            </a:r>
            <a:r>
              <a:rPr lang="en-US" baseline="0" dirty="0" smtClean="0"/>
              <a:t>Agent </a:t>
            </a:r>
            <a:r>
              <a:rPr lang="en-US" baseline="0" dirty="0" smtClean="0"/>
              <a:t>to review their work</a:t>
            </a:r>
            <a:r>
              <a:rPr lang="en-US" baseline="0" dirty="0" smtClean="0"/>
              <a:t>.</a:t>
            </a:r>
          </a:p>
          <a:p>
            <a:endParaRPr lang="en-US" baseline="0" dirty="0" smtClean="0"/>
          </a:p>
          <a:p>
            <a:r>
              <a:rPr lang="en-US" baseline="0" dirty="0" smtClean="0"/>
              <a:t>The first Phase is available early in the Apprenticeship, and allows the Apprentice some work on water heaters.  Phase 2 is available when the Apprentice has reached 4</a:t>
            </a:r>
            <a:r>
              <a:rPr lang="en-US" baseline="30000" dirty="0" smtClean="0"/>
              <a:t>th</a:t>
            </a:r>
            <a:r>
              <a:rPr lang="en-US" baseline="0" dirty="0" smtClean="0"/>
              <a:t> Period.  The Third is available when the Apprentice reaches 5</a:t>
            </a:r>
            <a:r>
              <a:rPr lang="en-US" baseline="30000" dirty="0" smtClean="0"/>
              <a:t>th</a:t>
            </a:r>
            <a:r>
              <a:rPr lang="en-US" baseline="0" dirty="0" smtClean="0"/>
              <a:t> Period.  The 4</a:t>
            </a:r>
            <a:r>
              <a:rPr lang="en-US" baseline="30000" dirty="0" smtClean="0"/>
              <a:t>th</a:t>
            </a:r>
            <a:r>
              <a:rPr lang="en-US" baseline="0" dirty="0" smtClean="0"/>
              <a:t> and final Phase is available when the Apprentice reaches 6</a:t>
            </a:r>
            <a:r>
              <a:rPr lang="en-US" baseline="30000" dirty="0" smtClean="0"/>
              <a:t>th</a:t>
            </a:r>
            <a:r>
              <a:rPr lang="en-US" baseline="0" dirty="0" smtClean="0"/>
              <a:t> Period.  </a:t>
            </a:r>
            <a:endParaRPr lang="en-US" baseline="0" dirty="0" smtClean="0"/>
          </a:p>
          <a:p>
            <a:endParaRPr lang="en-US" baseline="0" dirty="0" smtClean="0"/>
          </a:p>
          <a:p>
            <a:r>
              <a:rPr lang="en-US" baseline="0" dirty="0" smtClean="0"/>
              <a:t>Phases are indicated on an Apprentices license.  Phases are rescinded during Disciplinary </a:t>
            </a:r>
            <a:r>
              <a:rPr lang="en-US" baseline="0" dirty="0" smtClean="0"/>
              <a:t>Probation or if the Apprentice changes Training Agents, </a:t>
            </a:r>
            <a:r>
              <a:rPr lang="en-US" baseline="0" dirty="0" smtClean="0"/>
              <a:t>and must be reapplied for once probation is </a:t>
            </a:r>
            <a:r>
              <a:rPr lang="en-US" baseline="0" dirty="0" smtClean="0"/>
              <a:t>lifted or by the new Training Agent. *You</a:t>
            </a:r>
            <a:r>
              <a:rPr lang="en-US" b="1" baseline="0" dirty="0" smtClean="0"/>
              <a:t> CANNOT </a:t>
            </a:r>
            <a:r>
              <a:rPr lang="en-US" baseline="0" dirty="0" smtClean="0"/>
              <a:t>work as a phased Apprentice until you have the updated license!</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43</a:t>
            </a:fld>
            <a:endParaRPr lang="en-US"/>
          </a:p>
        </p:txBody>
      </p:sp>
    </p:spTree>
    <p:extLst>
      <p:ext uri="{BB962C8B-B14F-4D97-AF65-F5344CB8AC3E}">
        <p14:creationId xmlns:p14="http://schemas.microsoft.com/office/powerpoint/2010/main" val="3375637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books are required prior to beginning Related Training. Area II Plumbers JATC has them available on our web site through the Store for </a:t>
            </a:r>
            <a:r>
              <a:rPr lang="en-US" b="1" baseline="0" dirty="0" smtClean="0"/>
              <a:t>what we pay for them</a:t>
            </a:r>
            <a:r>
              <a:rPr lang="en-US" baseline="0" dirty="0" smtClean="0"/>
              <a:t>; one hundred fifty dollars ($150.00).  </a:t>
            </a:r>
            <a:r>
              <a:rPr lang="en-US" baseline="0" dirty="0" smtClean="0"/>
              <a:t>When ordering you </a:t>
            </a:r>
            <a:r>
              <a:rPr lang="en-US" baseline="0" dirty="0" smtClean="0"/>
              <a:t>must be </a:t>
            </a:r>
            <a:r>
              <a:rPr lang="en-US" baseline="0" dirty="0" smtClean="0"/>
              <a:t>pay through </a:t>
            </a:r>
            <a:r>
              <a:rPr lang="en-US" baseline="0" dirty="0" smtClean="0"/>
              <a:t>the </a:t>
            </a:r>
            <a:r>
              <a:rPr lang="en-US" baseline="0" dirty="0" smtClean="0"/>
              <a:t>website (</a:t>
            </a:r>
            <a:r>
              <a:rPr lang="en-US" i="1" baseline="0" dirty="0" smtClean="0"/>
              <a:t>we do not accept any form of payment in the office</a:t>
            </a:r>
            <a:r>
              <a:rPr lang="en-US" baseline="0" dirty="0" smtClean="0"/>
              <a:t>), </a:t>
            </a:r>
            <a:r>
              <a:rPr lang="en-US" baseline="0" dirty="0" smtClean="0"/>
              <a:t>you can pick them up here in the office, or for a ten dollar ($10.00) fee they can be shipped to you</a:t>
            </a:r>
            <a:r>
              <a:rPr lang="en-US" baseline="0" dirty="0" smtClean="0"/>
              <a:t>.</a:t>
            </a:r>
          </a:p>
          <a:p>
            <a:endParaRPr lang="en-US" baseline="0" dirty="0" smtClean="0"/>
          </a:p>
          <a:p>
            <a:r>
              <a:rPr lang="en-US" baseline="0" dirty="0" smtClean="0"/>
              <a:t>Area II is currently out of the 2017 Code Books. If Area II is able to sell them at $150.00 because we purchase them in bulk and receive a discount for doing so.  With the small number needed at this time the cost would be significantly higher.  Therefore, we recommend you order them directly from </a:t>
            </a:r>
            <a:r>
              <a:rPr lang="en-US" baseline="0" dirty="0" err="1" smtClean="0"/>
              <a:t>IAPMO</a:t>
            </a:r>
            <a:r>
              <a:rPr lang="en-US" baseline="0" dirty="0" smtClean="0"/>
              <a:t>, they are available in both hardback binder book or downloadable pdf</a:t>
            </a:r>
            <a:r>
              <a:rPr lang="en-US" baseline="0" dirty="0" smtClean="0"/>
              <a:t>.</a:t>
            </a:r>
          </a:p>
          <a:p>
            <a:endParaRPr lang="en-US" baseline="0" dirty="0" smtClean="0"/>
          </a:p>
          <a:p>
            <a:r>
              <a:rPr lang="en-US" baseline="0" dirty="0" smtClean="0"/>
              <a:t>Code Books are updated every 3 years. The current book was release in 2017, the next version </a:t>
            </a:r>
            <a:r>
              <a:rPr lang="en-US" baseline="0" dirty="0" smtClean="0"/>
              <a:t>would normally </a:t>
            </a:r>
            <a:r>
              <a:rPr lang="en-US" baseline="0" dirty="0" smtClean="0"/>
              <a:t>be released in October of 2020</a:t>
            </a:r>
            <a:r>
              <a:rPr lang="en-US" baseline="0" dirty="0" smtClean="0"/>
              <a:t>. However, due to </a:t>
            </a:r>
            <a:r>
              <a:rPr lang="en-US" baseline="0" dirty="0" err="1" smtClean="0"/>
              <a:t>COVID</a:t>
            </a:r>
            <a:r>
              <a:rPr lang="en-US" baseline="0" dirty="0" smtClean="0"/>
              <a:t> the release has been pushed back to April 01, 2021.  </a:t>
            </a:r>
            <a:r>
              <a:rPr lang="en-US" baseline="0" dirty="0" smtClean="0"/>
              <a:t>Changes are noted in the book by a mark next to the new or changed section for easy review.</a:t>
            </a:r>
          </a:p>
          <a:p>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44</a:t>
            </a:fld>
            <a:endParaRPr lang="en-US"/>
          </a:p>
        </p:txBody>
      </p:sp>
    </p:spTree>
    <p:extLst>
      <p:ext uri="{BB962C8B-B14F-4D97-AF65-F5344CB8AC3E}">
        <p14:creationId xmlns:p14="http://schemas.microsoft.com/office/powerpoint/2010/main" val="51573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a:t>
            </a:r>
            <a:r>
              <a:rPr lang="en-US" baseline="0" dirty="0" smtClean="0"/>
              <a:t> is opened Monday to Thursday from 8:00 am to 5:00 </a:t>
            </a:r>
            <a:r>
              <a:rPr lang="en-US" baseline="0" dirty="0" smtClean="0"/>
              <a:t>pm, we are closed for lunch from Noon to 1:00 pm. </a:t>
            </a:r>
            <a:r>
              <a:rPr lang="en-US" baseline="0" dirty="0" smtClean="0"/>
              <a:t>Phones will not be answered after 4:45pm. Office is closed </a:t>
            </a:r>
            <a:r>
              <a:rPr lang="en-US" baseline="0" dirty="0" smtClean="0"/>
              <a:t>Fridays, guest are not accepted, employees may be working, however, phones are not monitored or answered.</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45</a:t>
            </a:fld>
            <a:endParaRPr lang="en-US"/>
          </a:p>
        </p:txBody>
      </p:sp>
    </p:spTree>
    <p:extLst>
      <p:ext uri="{BB962C8B-B14F-4D97-AF65-F5344CB8AC3E}">
        <p14:creationId xmlns:p14="http://schemas.microsoft.com/office/powerpoint/2010/main" val="109695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PRISM (Performance</a:t>
            </a:r>
            <a:r>
              <a:rPr lang="en-US" baseline="0" dirty="0" smtClean="0"/>
              <a:t> Reporting Information System) is a data gathering program for BOLI.  This is optional, your choice will not affect your status.  Please select Yes or No.  </a:t>
            </a:r>
          </a:p>
          <a:p>
            <a:r>
              <a:rPr lang="en-US" baseline="0" dirty="0" smtClean="0"/>
              <a:t>Sign and date the form at the bottom of </a:t>
            </a:r>
            <a:r>
              <a:rPr lang="en-US" baseline="0" dirty="0" smtClean="0"/>
              <a:t>the </a:t>
            </a:r>
            <a:r>
              <a:rPr lang="en-US" baseline="0" dirty="0" smtClean="0"/>
              <a:t>page.</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5</a:t>
            </a:fld>
            <a:endParaRPr lang="en-US" dirty="0"/>
          </a:p>
        </p:txBody>
      </p:sp>
    </p:spTree>
    <p:extLst>
      <p:ext uri="{BB962C8B-B14F-4D97-AF65-F5344CB8AC3E}">
        <p14:creationId xmlns:p14="http://schemas.microsoft.com/office/powerpoint/2010/main" val="390407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back of the</a:t>
            </a:r>
            <a:r>
              <a:rPr lang="en-US" baseline="0" dirty="0" smtClean="0"/>
              <a:t> Agreement please read the top section. You should always read anything you </a:t>
            </a:r>
            <a:r>
              <a:rPr lang="en-US" baseline="0" dirty="0" smtClean="0"/>
              <a:t>sign!</a:t>
            </a:r>
            <a:endParaRPr lang="en-US" baseline="0" dirty="0" smtClean="0"/>
          </a:p>
          <a:p>
            <a:r>
              <a:rPr lang="en-US" baseline="0" dirty="0" smtClean="0"/>
              <a:t>Do not sign until advised to do so.</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6</a:t>
            </a:fld>
            <a:endParaRPr lang="en-US" dirty="0"/>
          </a:p>
        </p:txBody>
      </p:sp>
    </p:spTree>
    <p:extLst>
      <p:ext uri="{BB962C8B-B14F-4D97-AF65-F5344CB8AC3E}">
        <p14:creationId xmlns:p14="http://schemas.microsoft.com/office/powerpoint/2010/main" val="156322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page the section below the</a:t>
            </a:r>
            <a:r>
              <a:rPr lang="en-US" baseline="0" dirty="0" smtClean="0"/>
              <a:t> printed name, which is already typed onto the page, is for your signature.  Please sign and date </a:t>
            </a:r>
            <a:r>
              <a:rPr lang="en-US" baseline="0" dirty="0" smtClean="0"/>
              <a:t>the </a:t>
            </a:r>
            <a:r>
              <a:rPr lang="en-US" baseline="0" dirty="0" smtClean="0"/>
              <a:t>agreement. </a:t>
            </a:r>
            <a:r>
              <a:rPr lang="en-US" baseline="0" dirty="0" smtClean="0"/>
              <a:t>Once signed please hand in this form.</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7</a:t>
            </a:fld>
            <a:endParaRPr lang="en-US" dirty="0"/>
          </a:p>
        </p:txBody>
      </p:sp>
    </p:spTree>
    <p:extLst>
      <p:ext uri="{BB962C8B-B14F-4D97-AF65-F5344CB8AC3E}">
        <p14:creationId xmlns:p14="http://schemas.microsoft.com/office/powerpoint/2010/main" val="170799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email</a:t>
            </a:r>
            <a:r>
              <a:rPr lang="en-US" baseline="0" dirty="0" smtClean="0"/>
              <a:t> you a complete </a:t>
            </a:r>
            <a:r>
              <a:rPr lang="en-US" baseline="0" dirty="0" smtClean="0"/>
              <a:t>locked copy </a:t>
            </a:r>
            <a:r>
              <a:rPr lang="en-US" baseline="0" dirty="0" smtClean="0"/>
              <a:t>of the registration packet once we receive the BOLI stamped Registration Agreement from BOLI in the mail</a:t>
            </a:r>
            <a:r>
              <a:rPr lang="en-US" baseline="0" dirty="0" smtClean="0"/>
              <a:t>. Your Agreement Number (assigned by BOLI) will be the password.</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8</a:t>
            </a:fld>
            <a:endParaRPr lang="en-US" dirty="0"/>
          </a:p>
        </p:txBody>
      </p:sp>
    </p:spTree>
    <p:extLst>
      <p:ext uri="{BB962C8B-B14F-4D97-AF65-F5344CB8AC3E}">
        <p14:creationId xmlns:p14="http://schemas.microsoft.com/office/powerpoint/2010/main" val="285299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t>
            </a:r>
            <a:r>
              <a:rPr lang="en-US" dirty="0" smtClean="0"/>
              <a:t>paper </a:t>
            </a:r>
            <a:r>
              <a:rPr lang="en-US" dirty="0" smtClean="0"/>
              <a:t>in </a:t>
            </a:r>
            <a:r>
              <a:rPr lang="en-US" dirty="0" smtClean="0"/>
              <a:t>the </a:t>
            </a:r>
            <a:r>
              <a:rPr lang="en-US" baseline="0" dirty="0" smtClean="0"/>
              <a:t>is </a:t>
            </a:r>
            <a:r>
              <a:rPr lang="en-US" baseline="0" dirty="0" smtClean="0"/>
              <a:t>an </a:t>
            </a:r>
            <a:r>
              <a:rPr lang="en-US" baseline="0" dirty="0" smtClean="0"/>
              <a:t>excerpt </a:t>
            </a:r>
            <a:r>
              <a:rPr lang="en-US" baseline="0" dirty="0" smtClean="0"/>
              <a:t>from Area II Plumbers JATC Policies &amp; Procedures pertaining to the Responsibilities of an Apprentice, you will retain this </a:t>
            </a:r>
            <a:r>
              <a:rPr lang="en-US" baseline="0" dirty="0" smtClean="0"/>
              <a:t>page as well as the next page which is another excerpt from Area II Plumbers JATC Policies &amp; Procedures pertaining to Conflict Resolution.  </a:t>
            </a:r>
          </a:p>
          <a:p>
            <a:endParaRPr lang="en-US" baseline="0" dirty="0" smtClean="0"/>
          </a:p>
          <a:p>
            <a:r>
              <a:rPr lang="en-US" baseline="0" dirty="0" smtClean="0"/>
              <a:t>The </a:t>
            </a:r>
            <a:r>
              <a:rPr lang="en-US" baseline="0" dirty="0" smtClean="0"/>
              <a:t>complete version of the Policies &amp; Procedures is available on our web page, as is the complete copy of the Standards. We recommend you take the time to read them. </a:t>
            </a:r>
            <a:endParaRPr lang="en-US" dirty="0"/>
          </a:p>
        </p:txBody>
      </p:sp>
      <p:sp>
        <p:nvSpPr>
          <p:cNvPr id="4" name="Slide Number Placeholder 3"/>
          <p:cNvSpPr>
            <a:spLocks noGrp="1"/>
          </p:cNvSpPr>
          <p:nvPr>
            <p:ph type="sldNum" sz="quarter" idx="10"/>
          </p:nvPr>
        </p:nvSpPr>
        <p:spPr/>
        <p:txBody>
          <a:bodyPr/>
          <a:lstStyle/>
          <a:p>
            <a:fld id="{89C82B7F-CB84-4E12-A70D-E7D9E6BC8871}" type="slidenum">
              <a:rPr lang="en-US" smtClean="0"/>
              <a:pPr/>
              <a:t>9</a:t>
            </a:fld>
            <a:endParaRPr lang="en-US" dirty="0"/>
          </a:p>
        </p:txBody>
      </p:sp>
    </p:spTree>
    <p:extLst>
      <p:ext uri="{BB962C8B-B14F-4D97-AF65-F5344CB8AC3E}">
        <p14:creationId xmlns:p14="http://schemas.microsoft.com/office/powerpoint/2010/main" val="305109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1" y="3602038"/>
            <a:ext cx="91440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67820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113716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72317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232958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180812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296052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413878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235946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99231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184008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9"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5F785F-7202-4427-B923-9CCC78E5019E}"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37627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F785F-7202-4427-B923-9CCC78E5019E}" type="datetimeFigureOut">
              <a:rPr lang="en-US" smtClean="0"/>
              <a:pPr/>
              <a:t>9/15/2020</a:t>
            </a:fld>
            <a:endParaRPr lang="en-US"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38562-655F-4B6B-A6B7-0BABAAD206C4}" type="slidenum">
              <a:rPr lang="en-US" smtClean="0"/>
              <a:pPr/>
              <a:t>‹#›</a:t>
            </a:fld>
            <a:endParaRPr lang="en-US" dirty="0"/>
          </a:p>
        </p:txBody>
      </p:sp>
    </p:spTree>
    <p:extLst>
      <p:ext uri="{BB962C8B-B14F-4D97-AF65-F5344CB8AC3E}">
        <p14:creationId xmlns:p14="http://schemas.microsoft.com/office/powerpoint/2010/main" val="281873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tmp"/></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33558"/>
            <a:ext cx="12192000" cy="1655762"/>
          </a:xfrm>
        </p:spPr>
        <p:txBody>
          <a:bodyPr>
            <a:noAutofit/>
          </a:bodyPr>
          <a:lstStyle/>
          <a:p>
            <a:r>
              <a:rPr lang="en-US" sz="5400" dirty="0" smtClean="0">
                <a:latin typeface="Times New Roman" panose="02020603050405020304" pitchFamily="18" charset="0"/>
                <a:cs typeface="Times New Roman" panose="02020603050405020304" pitchFamily="18" charset="0"/>
              </a:rPr>
              <a:t>Welcome to the World of </a:t>
            </a:r>
          </a:p>
          <a:p>
            <a:r>
              <a:rPr lang="en-US" sz="5400" dirty="0" smtClean="0">
                <a:latin typeface="Times New Roman" panose="02020603050405020304" pitchFamily="18" charset="0"/>
                <a:cs typeface="Times New Roman" panose="02020603050405020304" pitchFamily="18" charset="0"/>
              </a:rPr>
              <a:t>Plumbing Apprenticeship</a:t>
            </a:r>
            <a:endParaRPr lang="en-US" sz="5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59" r="2507" b="6095"/>
          <a:stretch/>
        </p:blipFill>
        <p:spPr>
          <a:xfrm>
            <a:off x="3683726" y="195943"/>
            <a:ext cx="3772171" cy="3795266"/>
          </a:xfrm>
          <a:prstGeom prst="rect">
            <a:avLst/>
          </a:prstGeom>
        </p:spPr>
      </p:pic>
    </p:spTree>
    <p:extLst>
      <p:ext uri="{BB962C8B-B14F-4D97-AF65-F5344CB8AC3E}">
        <p14:creationId xmlns:p14="http://schemas.microsoft.com/office/powerpoint/2010/main" val="1377831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485900" y="0"/>
            <a:ext cx="734504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Responsibilities</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59353" y="840879"/>
            <a:ext cx="4669868" cy="6463308"/>
          </a:xfrm>
          <a:prstGeom prst="rect">
            <a:avLst/>
          </a:prstGeom>
          <a:noFill/>
        </p:spPr>
        <p:txBody>
          <a:bodyPr wrap="none" rtlCol="0">
            <a:spAutoFit/>
          </a:bodyPr>
          <a:lstStyle/>
          <a:p>
            <a:pPr marL="285750" indent="-285750">
              <a:buFont typeface="Arial" panose="020B0604020202020204" pitchFamily="34" charset="0"/>
              <a:buChar char="•"/>
            </a:pPr>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Apprentice Duties </a:t>
            </a:r>
          </a:p>
          <a:p>
            <a:r>
              <a:rPr lang="en-US" sz="42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and Responsibilities</a:t>
            </a:r>
          </a:p>
          <a:p>
            <a:pPr marL="285750" indent="-285750">
              <a:buFont typeface="Arial" panose="020B0604020202020204" pitchFamily="34" charset="0"/>
              <a:buChar char="•"/>
            </a:pPr>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Complete versions</a:t>
            </a:r>
          </a:p>
          <a:p>
            <a:r>
              <a:rPr lang="en-US" sz="42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 of Policies &amp; </a:t>
            </a:r>
          </a:p>
          <a:p>
            <a:r>
              <a:rPr lang="en-US" sz="42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 Procedures and </a:t>
            </a:r>
          </a:p>
          <a:p>
            <a:r>
              <a:rPr lang="en-US" sz="42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 Standards online</a:t>
            </a:r>
          </a:p>
          <a:p>
            <a:pPr marL="285750" indent="-285750">
              <a:buFont typeface="Arial" panose="020B0604020202020204" pitchFamily="34" charset="0"/>
              <a:buChar char="•"/>
            </a:pPr>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Sign Apprentice </a:t>
            </a:r>
          </a:p>
          <a:p>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Acknowledgement </a:t>
            </a:r>
          </a:p>
          <a:p>
            <a:r>
              <a:rPr lang="en-US" sz="4200" dirty="0" smtClean="0">
                <a:ln>
                  <a:solidFill>
                    <a:schemeClr val="tx1"/>
                  </a:solidFill>
                </a:ln>
                <a:solidFill>
                  <a:srgbClr val="FFFF00"/>
                </a:solidFill>
                <a:latin typeface="Times New Roman" panose="02020603050405020304" pitchFamily="18" charset="0"/>
                <a:cs typeface="Times New Roman" panose="02020603050405020304" pitchFamily="18" charset="0"/>
              </a:rPr>
              <a:t>of Receipt</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pic>
        <p:nvPicPr>
          <p:cNvPr id="5" name="Picture 4" descr="2019 4 Apprentice Acknowledgement Of Receipt Policies and Procedures.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33257" t="20381" r="32110" b="4381"/>
          <a:stretch/>
        </p:blipFill>
        <p:spPr>
          <a:xfrm>
            <a:off x="6147218" y="880933"/>
            <a:ext cx="4872446" cy="5977067"/>
          </a:xfrm>
          <a:prstGeom prst="rect">
            <a:avLst/>
          </a:prstGeom>
        </p:spPr>
      </p:pic>
    </p:spTree>
    <p:extLst>
      <p:ext uri="{BB962C8B-B14F-4D97-AF65-F5344CB8AC3E}">
        <p14:creationId xmlns:p14="http://schemas.microsoft.com/office/powerpoint/2010/main" val="3440214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75861" y="318647"/>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Declinations</a:t>
            </a:r>
          </a:p>
        </p:txBody>
      </p:sp>
      <p:sp>
        <p:nvSpPr>
          <p:cNvPr id="2" name="TextBox 1"/>
          <p:cNvSpPr txBox="1"/>
          <p:nvPr/>
        </p:nvSpPr>
        <p:spPr>
          <a:xfrm>
            <a:off x="1742720" y="1737359"/>
            <a:ext cx="9285812" cy="4431983"/>
          </a:xfrm>
          <a:prstGeom prst="rect">
            <a:avLst/>
          </a:prstGeom>
          <a:noFill/>
        </p:spPr>
        <p:txBody>
          <a:bodyPr wrap="non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Apprentices may decline 1 job offer </a:t>
            </a:r>
          </a:p>
          <a:p>
            <a:r>
              <a:rPr lang="en-US" sz="44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 during their Apprenticeship</a:t>
            </a:r>
          </a:p>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A second declination will result in</a:t>
            </a:r>
          </a:p>
          <a:p>
            <a:pPr marL="742950" lvl="1"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Cite to Appear before the Committee</a:t>
            </a:r>
          </a:p>
          <a:p>
            <a:pPr marL="742950" lvl="1"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Disciplinary Probation</a:t>
            </a:r>
          </a:p>
          <a:p>
            <a:pPr marL="742950" lvl="1"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Cancelation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228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97484"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Wage Scale</a:t>
            </a:r>
          </a:p>
        </p:txBody>
      </p:sp>
      <p:sp>
        <p:nvSpPr>
          <p:cNvPr id="2" name="TextBox 1"/>
          <p:cNvSpPr txBox="1"/>
          <p:nvPr/>
        </p:nvSpPr>
        <p:spPr>
          <a:xfrm>
            <a:off x="1396554" y="628241"/>
            <a:ext cx="10159961" cy="6586418"/>
          </a:xfrm>
          <a:prstGeom prst="rect">
            <a:avLst/>
          </a:prstGeom>
          <a:noFill/>
        </p:spPr>
        <p:txBody>
          <a:bodyPr wrap="non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Wage Survey of Area II Plumbers JATC </a:t>
            </a:r>
          </a:p>
          <a:p>
            <a:r>
              <a:rPr lang="en-US" sz="44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 Training Agents </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Done each Autumn</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Effective first of year</a:t>
            </a:r>
          </a:p>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Training Agents investing in Apprentice</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Start off making over $</a:t>
            </a: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16.00/</a:t>
            </a:r>
            <a:r>
              <a:rPr lang="en-US" sz="4000" dirty="0" err="1" smtClean="0">
                <a:ln>
                  <a:solidFill>
                    <a:schemeClr val="tx1"/>
                  </a:solidFill>
                </a:ln>
                <a:solidFill>
                  <a:srgbClr val="FFFF00"/>
                </a:solidFill>
                <a:latin typeface="Times New Roman" panose="02020603050405020304" pitchFamily="18" charset="0"/>
                <a:cs typeface="Times New Roman" panose="02020603050405020304" pitchFamily="18" charset="0"/>
              </a:rPr>
              <a:t>hr</a:t>
            </a:r>
            <a:endPar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Training Apprentices – paying to learn</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Pay fees to Area II Plumbers JATC @ month</a:t>
            </a:r>
          </a:p>
          <a:p>
            <a:pPr marL="1200150" lvl="2"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To be a Training Agent</a:t>
            </a:r>
          </a:p>
          <a:p>
            <a:pPr marL="1200150" lvl="2"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For each Apprentice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028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97484"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Wage Scale</a:t>
            </a:r>
          </a:p>
        </p:txBody>
      </p:sp>
      <p:pic>
        <p:nvPicPr>
          <p:cNvPr id="2" name="Picture 1" descr="2020 Apprentice Wage Scale Effective FB 01.01.2020.pdf - Adobe Acrobat Pro"/>
          <p:cNvPicPr>
            <a:picLocks noChangeAspect="1"/>
          </p:cNvPicPr>
          <p:nvPr/>
        </p:nvPicPr>
        <p:blipFill rotWithShape="1">
          <a:blip r:embed="rId3">
            <a:extLst>
              <a:ext uri="{28A0092B-C50C-407E-A947-70E740481C1C}">
                <a14:useLocalDpi xmlns:a14="http://schemas.microsoft.com/office/drawing/2010/main" val="0"/>
              </a:ext>
            </a:extLst>
          </a:blip>
          <a:srcRect l="22500" t="17681" r="21316" b="19290"/>
          <a:stretch/>
        </p:blipFill>
        <p:spPr>
          <a:xfrm>
            <a:off x="984340" y="769441"/>
            <a:ext cx="10106526" cy="6035515"/>
          </a:xfrm>
          <a:prstGeom prst="rect">
            <a:avLst/>
          </a:prstGeom>
        </p:spPr>
      </p:pic>
      <p:sp>
        <p:nvSpPr>
          <p:cNvPr id="7" name="Rectangle 6"/>
          <p:cNvSpPr/>
          <p:nvPr/>
        </p:nvSpPr>
        <p:spPr>
          <a:xfrm>
            <a:off x="984340" y="3048000"/>
            <a:ext cx="8235860" cy="487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4340" y="3787198"/>
            <a:ext cx="938784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smtClean="0">
                <a:ln>
                  <a:solidFill>
                    <a:schemeClr val="tx1"/>
                  </a:solidFill>
                </a:ln>
                <a:latin typeface="Times New Roman" panose="02020603050405020304" pitchFamily="18" charset="0"/>
                <a:cs typeface="Times New Roman" panose="02020603050405020304" pitchFamily="18" charset="0"/>
              </a:rPr>
              <a:t>Start Off making 45% of current Average Journeyman Wage</a:t>
            </a:r>
            <a:endParaRPr lang="en-US" sz="2900" dirty="0">
              <a:ln>
                <a:solidFill>
                  <a:schemeClr val="tx1"/>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58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97484"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Wage Scale</a:t>
            </a:r>
          </a:p>
        </p:txBody>
      </p:sp>
      <p:pic>
        <p:nvPicPr>
          <p:cNvPr id="8" name="Picture 7" descr="2020 Apprentice Wage Scale Effective FB 01.01.2020.pdf - Adobe Acrobat Pro"/>
          <p:cNvPicPr>
            <a:picLocks noChangeAspect="1"/>
          </p:cNvPicPr>
          <p:nvPr/>
        </p:nvPicPr>
        <p:blipFill rotWithShape="1">
          <a:blip r:embed="rId3">
            <a:extLst>
              <a:ext uri="{28A0092B-C50C-407E-A947-70E740481C1C}">
                <a14:useLocalDpi xmlns:a14="http://schemas.microsoft.com/office/drawing/2010/main" val="0"/>
              </a:ext>
            </a:extLst>
          </a:blip>
          <a:srcRect l="22500" t="17127" r="21375" b="19004"/>
          <a:stretch/>
        </p:blipFill>
        <p:spPr>
          <a:xfrm>
            <a:off x="1242160" y="769441"/>
            <a:ext cx="9634602" cy="5836552"/>
          </a:xfrm>
          <a:prstGeom prst="rect">
            <a:avLst/>
          </a:prstGeom>
        </p:spPr>
      </p:pic>
      <p:sp>
        <p:nvSpPr>
          <p:cNvPr id="9" name="Rectangle 8"/>
          <p:cNvSpPr/>
          <p:nvPr/>
        </p:nvSpPr>
        <p:spPr>
          <a:xfrm>
            <a:off x="1242160" y="3030863"/>
            <a:ext cx="3875272" cy="35751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stretch>
            <a:fillRect/>
          </a:stretch>
        </p:blipFill>
        <p:spPr>
          <a:xfrm>
            <a:off x="6569128" y="2341955"/>
            <a:ext cx="536494" cy="688908"/>
          </a:xfrm>
          <a:prstGeom prst="rect">
            <a:avLst/>
          </a:prstGeom>
        </p:spPr>
      </p:pic>
      <p:sp>
        <p:nvSpPr>
          <p:cNvPr id="11" name="Down Arrow 10"/>
          <p:cNvSpPr/>
          <p:nvPr/>
        </p:nvSpPr>
        <p:spPr>
          <a:xfrm>
            <a:off x="7760499" y="2350180"/>
            <a:ext cx="496388" cy="6724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08367" y="754052"/>
            <a:ext cx="11502188" cy="1569660"/>
          </a:xfrm>
          <a:prstGeom prst="rect">
            <a:avLst/>
          </a:prstGeom>
          <a:solidFill>
            <a:schemeClr val="bg1"/>
          </a:solidFill>
        </p:spPr>
        <p:txBody>
          <a:bodyPr wrap="square" rtlCol="0">
            <a:spAutoFit/>
          </a:bodyPr>
          <a:lstStyle/>
          <a:p>
            <a:r>
              <a:rPr lang="en-US" sz="3200" dirty="0" smtClean="0">
                <a:solidFill>
                  <a:schemeClr val="accent5"/>
                </a:solidFill>
                <a:latin typeface="Times New Roman" panose="02020603050405020304" pitchFamily="18" charset="0"/>
                <a:cs typeface="Times New Roman" panose="02020603050405020304" pitchFamily="18" charset="0"/>
              </a:rPr>
              <a:t>Re-rate done twice a year – currently January &amp; July If Apprentice meets requirements will be rated up to Next period – add another 5% to percentage of Current Journeyman Wage  </a:t>
            </a:r>
            <a:endParaRPr lang="en-US" sz="32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782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97484"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Initial Probation</a:t>
            </a:r>
          </a:p>
        </p:txBody>
      </p:sp>
      <p:sp>
        <p:nvSpPr>
          <p:cNvPr id="5" name="TextBox 4"/>
          <p:cNvSpPr txBox="1"/>
          <p:nvPr/>
        </p:nvSpPr>
        <p:spPr>
          <a:xfrm>
            <a:off x="884386" y="1579131"/>
            <a:ext cx="10345088" cy="1077218"/>
          </a:xfrm>
          <a:prstGeom prst="rect">
            <a:avLst/>
          </a:prstGeom>
          <a:solidFill>
            <a:schemeClr val="bg1"/>
          </a:solidFill>
        </p:spPr>
        <p:txBody>
          <a:bodyPr wrap="square" rtlCol="0">
            <a:spAutoFit/>
          </a:bodyPr>
          <a:lstStyle/>
          <a:p>
            <a:r>
              <a:rPr lang="en-US" sz="3200" dirty="0" smtClean="0">
                <a:solidFill>
                  <a:schemeClr val="accent5"/>
                </a:solidFill>
                <a:latin typeface="Times New Roman" panose="02020603050405020304" pitchFamily="18" charset="0"/>
                <a:cs typeface="Times New Roman" panose="02020603050405020304" pitchFamily="18" charset="0"/>
              </a:rPr>
              <a:t>Apprentices are considered Probationary for the first 1,000 hours or 1 year whichever comes first.  </a:t>
            </a:r>
            <a:endParaRPr lang="en-US" sz="3200" dirty="0">
              <a:solidFill>
                <a:schemeClr val="accent5"/>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84386" y="3826338"/>
            <a:ext cx="10345088" cy="1569660"/>
          </a:xfrm>
          <a:prstGeom prst="rect">
            <a:avLst/>
          </a:prstGeom>
          <a:solidFill>
            <a:schemeClr val="bg1"/>
          </a:solidFill>
        </p:spPr>
        <p:txBody>
          <a:bodyPr wrap="square" rtlCol="0">
            <a:spAutoFit/>
          </a:bodyPr>
          <a:lstStyle/>
          <a:p>
            <a:r>
              <a:rPr lang="en-US" sz="3200" dirty="0" smtClean="0">
                <a:solidFill>
                  <a:schemeClr val="accent5"/>
                </a:solidFill>
                <a:latin typeface="Times New Roman" panose="02020603050405020304" pitchFamily="18" charset="0"/>
                <a:cs typeface="Times New Roman" panose="02020603050405020304" pitchFamily="18" charset="0"/>
              </a:rPr>
              <a:t>Probationary Apprentices who do not follow Policies &amp; Procedures may be cancelled, and do not have the right to appeal.</a:t>
            </a:r>
            <a:endParaRPr lang="en-US" sz="32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782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228725" y="0"/>
            <a:ext cx="734504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Wage Scale</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28725" y="818194"/>
            <a:ext cx="10755573" cy="1323439"/>
          </a:xfrm>
          <a:prstGeom prst="rect">
            <a:avLst/>
          </a:prstGeom>
          <a:noFill/>
        </p:spPr>
        <p:txBody>
          <a:bodyPr wrap="non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Available on Area II Plumbers JATC web site</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3" cstate="print"/>
          <a:srcRect l="49487" t="3646" r="2436" b="14774"/>
          <a:stretch/>
        </p:blipFill>
        <p:spPr bwMode="auto">
          <a:xfrm>
            <a:off x="1558290" y="1845674"/>
            <a:ext cx="8395608" cy="4816384"/>
          </a:xfrm>
          <a:prstGeom prst="rect">
            <a:avLst/>
          </a:prstGeom>
          <a:ln>
            <a:noFill/>
          </a:ln>
          <a:extLst>
            <a:ext uri="{53640926-AAD7-44D8-BBD7-CCE9431645EC}">
              <a14:shadowObscured xmlns:a14="http://schemas.microsoft.com/office/drawing/2010/main"/>
            </a:ext>
          </a:extLst>
        </p:spPr>
      </p:pic>
      <p:sp>
        <p:nvSpPr>
          <p:cNvPr id="3" name="Left Arrow 2"/>
          <p:cNvSpPr/>
          <p:nvPr/>
        </p:nvSpPr>
        <p:spPr>
          <a:xfrm>
            <a:off x="8817854" y="3888106"/>
            <a:ext cx="2059395" cy="3657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4636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32756" y="0"/>
            <a:ext cx="11438313"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 - Monthly Work Progress Report</a:t>
            </a:r>
          </a:p>
        </p:txBody>
      </p:sp>
      <p:pic>
        <p:nvPicPr>
          <p:cNvPr id="2" name="Picture 1" descr="2020 Master MWPR Month.pdf - Adobe Acrobat Pro"/>
          <p:cNvPicPr>
            <a:picLocks noChangeAspect="1"/>
          </p:cNvPicPr>
          <p:nvPr/>
        </p:nvPicPr>
        <p:blipFill rotWithShape="1">
          <a:blip r:embed="rId3">
            <a:extLst>
              <a:ext uri="{28A0092B-C50C-407E-A947-70E740481C1C}">
                <a14:useLocalDpi xmlns:a14="http://schemas.microsoft.com/office/drawing/2010/main" val="0"/>
              </a:ext>
            </a:extLst>
          </a:blip>
          <a:srcRect l="28364" t="21467" r="27046" b="10664"/>
          <a:stretch/>
        </p:blipFill>
        <p:spPr>
          <a:xfrm>
            <a:off x="2302366" y="769441"/>
            <a:ext cx="7456775" cy="6088559"/>
          </a:xfrm>
          <a:prstGeom prst="rect">
            <a:avLst/>
          </a:prstGeom>
        </p:spPr>
      </p:pic>
      <p:sp>
        <p:nvSpPr>
          <p:cNvPr id="7" name="TextBox 6"/>
          <p:cNvSpPr txBox="1"/>
          <p:nvPr/>
        </p:nvSpPr>
        <p:spPr>
          <a:xfrm>
            <a:off x="2176795" y="2356947"/>
            <a:ext cx="7707915" cy="2092881"/>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BOLI issues each Apprentice an Agreement number</a:t>
            </a:r>
          </a:p>
          <a:p>
            <a:r>
              <a:rPr lang="en-US" sz="2600" b="1" dirty="0" smtClean="0">
                <a:solidFill>
                  <a:srgbClr val="0070C0"/>
                </a:solidFill>
                <a:latin typeface="Times New Roman" panose="02020603050405020304" pitchFamily="18" charset="0"/>
                <a:cs typeface="Times New Roman" panose="02020603050405020304" pitchFamily="18" charset="0"/>
              </a:rPr>
              <a:t>This number allows the Division of Building Codes to </a:t>
            </a:r>
          </a:p>
          <a:p>
            <a:r>
              <a:rPr lang="en-US" sz="2600" b="1" dirty="0" smtClean="0">
                <a:solidFill>
                  <a:srgbClr val="0070C0"/>
                </a:solidFill>
                <a:latin typeface="Times New Roman" panose="02020603050405020304" pitchFamily="18" charset="0"/>
                <a:cs typeface="Times New Roman" panose="02020603050405020304" pitchFamily="18" charset="0"/>
              </a:rPr>
              <a:t>look up an Apprentice and verify that they are registered while they are waiting for their Apprentice License to come via </a:t>
            </a:r>
            <a:r>
              <a:rPr lang="en-US" sz="2600" b="1" dirty="0" err="1" smtClean="0">
                <a:solidFill>
                  <a:srgbClr val="0070C0"/>
                </a:solidFill>
                <a:latin typeface="Times New Roman" panose="02020603050405020304" pitchFamily="18" charset="0"/>
                <a:cs typeface="Times New Roman" panose="02020603050405020304" pitchFamily="18" charset="0"/>
              </a:rPr>
              <a:t>USPS</a:t>
            </a:r>
            <a:r>
              <a:rPr lang="en-US" sz="2600" b="1" dirty="0" smtClean="0">
                <a:solidFill>
                  <a:srgbClr val="0070C0"/>
                </a:solidFill>
                <a:latin typeface="Times New Roman" panose="02020603050405020304" pitchFamily="18" charset="0"/>
                <a:cs typeface="Times New Roman" panose="02020603050405020304" pitchFamily="18" charset="0"/>
              </a:rPr>
              <a:t> from BOLI</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8" name="Left Arrow 7"/>
          <p:cNvSpPr/>
          <p:nvPr/>
        </p:nvSpPr>
        <p:spPr>
          <a:xfrm>
            <a:off x="6030752" y="1671886"/>
            <a:ext cx="2142308" cy="49638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4853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3" name="Picture 2" descr="2020 Master MWPR Month.pdf - Adobe Acrobat Pro"/>
          <p:cNvPicPr>
            <a:picLocks noChangeAspect="1"/>
          </p:cNvPicPr>
          <p:nvPr/>
        </p:nvPicPr>
        <p:blipFill rotWithShape="1">
          <a:blip r:embed="rId3">
            <a:extLst>
              <a:ext uri="{28A0092B-C50C-407E-A947-70E740481C1C}">
                <a14:useLocalDpi xmlns:a14="http://schemas.microsoft.com/office/drawing/2010/main" val="0"/>
              </a:ext>
            </a:extLst>
          </a:blip>
          <a:srcRect l="28228" t="22484" r="27045" b="9647"/>
          <a:stretch/>
        </p:blipFill>
        <p:spPr>
          <a:xfrm>
            <a:off x="2511384" y="619812"/>
            <a:ext cx="7663394" cy="6238188"/>
          </a:xfrm>
          <a:prstGeom prst="rect">
            <a:avLst/>
          </a:prstGeom>
        </p:spPr>
      </p:pic>
      <p:sp>
        <p:nvSpPr>
          <p:cNvPr id="8" name="TextBox 7"/>
          <p:cNvSpPr txBox="1"/>
          <p:nvPr/>
        </p:nvSpPr>
        <p:spPr>
          <a:xfrm>
            <a:off x="2511384" y="2481395"/>
            <a:ext cx="7707915" cy="2893100"/>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1. Apprentice contact information will be entered by Area II Plumbers JATC</a:t>
            </a:r>
          </a:p>
          <a:p>
            <a:r>
              <a:rPr lang="en-US" sz="2600" b="1" dirty="0" smtClean="0">
                <a:solidFill>
                  <a:srgbClr val="0070C0"/>
                </a:solidFill>
                <a:latin typeface="Times New Roman" panose="02020603050405020304" pitchFamily="18" charset="0"/>
                <a:cs typeface="Times New Roman" panose="02020603050405020304" pitchFamily="18" charset="0"/>
              </a:rPr>
              <a:t>2. Change of contact information should be listed in this section. Apprentices must report changes in Employment or Contact information using forms located on the Area II Plumbers JATC website within 24 hours.</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9" name="Bent Arrow 8"/>
          <p:cNvSpPr/>
          <p:nvPr/>
        </p:nvSpPr>
        <p:spPr>
          <a:xfrm>
            <a:off x="5868952" y="1109795"/>
            <a:ext cx="496389" cy="1371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flipH="1">
            <a:off x="9489727" y="1485689"/>
            <a:ext cx="466364" cy="1371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3685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3" name="Picture 2" descr="2020 Master MWPR Month.pdf - Adobe Acrobat Pro"/>
          <p:cNvPicPr>
            <a:picLocks noChangeAspect="1"/>
          </p:cNvPicPr>
          <p:nvPr/>
        </p:nvPicPr>
        <p:blipFill rotWithShape="1">
          <a:blip r:embed="rId3">
            <a:extLst>
              <a:ext uri="{28A0092B-C50C-407E-A947-70E740481C1C}">
                <a14:useLocalDpi xmlns:a14="http://schemas.microsoft.com/office/drawing/2010/main" val="0"/>
              </a:ext>
            </a:extLst>
          </a:blip>
          <a:srcRect l="28909" t="22738" r="27046" b="10664"/>
          <a:stretch/>
        </p:blipFill>
        <p:spPr>
          <a:xfrm>
            <a:off x="2011678" y="691022"/>
            <a:ext cx="7448205" cy="6041579"/>
          </a:xfrm>
          <a:prstGeom prst="rect">
            <a:avLst/>
          </a:prstGeom>
        </p:spPr>
      </p:pic>
      <p:sp>
        <p:nvSpPr>
          <p:cNvPr id="8" name="TextBox 7"/>
          <p:cNvSpPr txBox="1"/>
          <p:nvPr/>
        </p:nvSpPr>
        <p:spPr>
          <a:xfrm>
            <a:off x="1784936" y="2265261"/>
            <a:ext cx="7982509" cy="2893100"/>
          </a:xfrm>
          <a:prstGeom prst="rect">
            <a:avLst/>
          </a:prstGeom>
          <a:solidFill>
            <a:schemeClr val="bg1"/>
          </a:solidFill>
        </p:spPr>
        <p:txBody>
          <a:bodyPr wrap="square" rtlCol="0">
            <a:spAutoFit/>
          </a:bodyPr>
          <a:lstStyle/>
          <a:p>
            <a:pPr marL="514350" indent="-514350">
              <a:buAutoNum type="arabicPeriod"/>
            </a:pPr>
            <a:r>
              <a:rPr lang="en-US" sz="2600" b="1" dirty="0" smtClean="0">
                <a:solidFill>
                  <a:srgbClr val="0070C0"/>
                </a:solidFill>
                <a:latin typeface="Times New Roman" panose="02020603050405020304" pitchFamily="18" charset="0"/>
                <a:cs typeface="Times New Roman" panose="02020603050405020304" pitchFamily="18" charset="0"/>
              </a:rPr>
              <a:t>Enter month </a:t>
            </a:r>
          </a:p>
          <a:p>
            <a:pPr marL="971550" lvl="1" indent="-514350">
              <a:buFont typeface="+mj-lt"/>
              <a:buAutoNum type="alphaLcPeriod"/>
            </a:pPr>
            <a:r>
              <a:rPr lang="en-US" sz="2600" b="1" dirty="0" smtClean="0">
                <a:solidFill>
                  <a:srgbClr val="0070C0"/>
                </a:solidFill>
                <a:latin typeface="Times New Roman" panose="02020603050405020304" pitchFamily="18" charset="0"/>
                <a:cs typeface="Times New Roman" panose="02020603050405020304" pitchFamily="18" charset="0"/>
              </a:rPr>
              <a:t>Can be entered as June or 06</a:t>
            </a:r>
          </a:p>
          <a:p>
            <a:r>
              <a:rPr lang="en-US" sz="2600" b="1" dirty="0" smtClean="0">
                <a:solidFill>
                  <a:srgbClr val="0070C0"/>
                </a:solidFill>
                <a:latin typeface="Times New Roman" panose="02020603050405020304" pitchFamily="18" charset="0"/>
                <a:cs typeface="Times New Roman" panose="02020603050405020304" pitchFamily="18" charset="0"/>
              </a:rPr>
              <a:t>2. Year will be entered prior to Area II Plumbers JATC emailing MWPR to you</a:t>
            </a:r>
          </a:p>
          <a:p>
            <a:pPr marL="514350" indent="-57150">
              <a:buFont typeface="+mj-lt"/>
              <a:buAutoNum type="alphaLcPeriod"/>
            </a:pPr>
            <a:r>
              <a:rPr lang="en-US" sz="2600" b="1" dirty="0" smtClean="0">
                <a:solidFill>
                  <a:srgbClr val="0070C0"/>
                </a:solidFill>
                <a:latin typeface="Times New Roman" panose="02020603050405020304" pitchFamily="18" charset="0"/>
                <a:cs typeface="Times New Roman" panose="02020603050405020304" pitchFamily="18" charset="0"/>
              </a:rPr>
              <a:t> You will receive an update MWPR at the beginning of each calendar / school year, if you change Training Agent, or when you are Re-rated</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10" name="Bent Arrow 9"/>
          <p:cNvSpPr/>
          <p:nvPr/>
        </p:nvSpPr>
        <p:spPr>
          <a:xfrm flipH="1">
            <a:off x="9124117" y="1422488"/>
            <a:ext cx="466364" cy="1371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9325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014087" y="0"/>
            <a:ext cx="936771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Requirements On File</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20685" y="1371600"/>
            <a:ext cx="6713697" cy="5016758"/>
          </a:xfrm>
          <a:prstGeom prst="rect">
            <a:avLst/>
          </a:prstGeom>
          <a:noFill/>
        </p:spPr>
        <p:txBody>
          <a:bodyPr wrap="none" rtlCol="0">
            <a:spAutoFit/>
          </a:bodyPr>
          <a:lstStyle/>
          <a:p>
            <a:pPr marL="285750"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Copy of Legal ID </a:t>
            </a:r>
          </a:p>
          <a:p>
            <a:pPr marL="742950" lvl="1"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Driver’s License</a:t>
            </a:r>
          </a:p>
          <a:p>
            <a:pPr marL="742950" lvl="1"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State ID</a:t>
            </a:r>
          </a:p>
          <a:p>
            <a:pPr marL="742950" lvl="1"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Passport</a:t>
            </a:r>
          </a:p>
          <a:p>
            <a:pPr marL="742950" lvl="1"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Birth Certificate</a:t>
            </a:r>
          </a:p>
          <a:p>
            <a:pPr marL="285750"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High School Diploma or GED</a:t>
            </a:r>
          </a:p>
          <a:p>
            <a:pPr marL="285750"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High School Transcripts</a:t>
            </a:r>
          </a:p>
          <a:p>
            <a:pPr marL="285750" indent="-285750">
              <a:buFont typeface="Arial" panose="020B0604020202020204" pitchFamily="34" charset="0"/>
              <a:buChar char="•"/>
            </a:pPr>
            <a:r>
              <a:rPr lang="en-US" sz="4000" dirty="0" smtClean="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rPr>
              <a:t>Work History &amp; Verification </a:t>
            </a:r>
            <a:endParaRPr lang="en-US" sz="4000" dirty="0">
              <a:ln>
                <a:solidFill>
                  <a:schemeClr val="tx1"/>
                </a:solidFill>
              </a:ln>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451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sp>
        <p:nvSpPr>
          <p:cNvPr id="8" name="TextBox 7"/>
          <p:cNvSpPr txBox="1"/>
          <p:nvPr/>
        </p:nvSpPr>
        <p:spPr>
          <a:xfrm>
            <a:off x="143528" y="896292"/>
            <a:ext cx="2006221" cy="4893647"/>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This section is split into 31. Enter hours for each Process in the appropriate date, total them in the Hours This Month Column </a:t>
            </a:r>
            <a:endParaRPr lang="en-US" sz="26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2020 Master MWPR Month.pdf - Adobe Acrobat Pro"/>
          <p:cNvPicPr>
            <a:picLocks noChangeAspect="1"/>
          </p:cNvPicPr>
          <p:nvPr/>
        </p:nvPicPr>
        <p:blipFill rotWithShape="1">
          <a:blip r:embed="rId3">
            <a:extLst>
              <a:ext uri="{28A0092B-C50C-407E-A947-70E740481C1C}">
                <a14:useLocalDpi xmlns:a14="http://schemas.microsoft.com/office/drawing/2010/main" val="0"/>
              </a:ext>
            </a:extLst>
          </a:blip>
          <a:srcRect l="28227" t="22738" r="26909" b="10410"/>
          <a:stretch/>
        </p:blipFill>
        <p:spPr>
          <a:xfrm>
            <a:off x="2378714" y="705361"/>
            <a:ext cx="7696649" cy="6152639"/>
          </a:xfrm>
          <a:prstGeom prst="rect">
            <a:avLst/>
          </a:prstGeom>
        </p:spPr>
      </p:pic>
      <p:sp>
        <p:nvSpPr>
          <p:cNvPr id="11" name="Flowchart: Process 10"/>
          <p:cNvSpPr/>
          <p:nvPr/>
        </p:nvSpPr>
        <p:spPr>
          <a:xfrm>
            <a:off x="4139125" y="2239041"/>
            <a:ext cx="4746192" cy="2197290"/>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 Arrow 11"/>
          <p:cNvSpPr/>
          <p:nvPr/>
        </p:nvSpPr>
        <p:spPr>
          <a:xfrm rot="5400000">
            <a:off x="3919280" y="-365006"/>
            <a:ext cx="596142" cy="4610849"/>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5400000" flipH="1">
            <a:off x="5085029" y="1295051"/>
            <a:ext cx="1001254" cy="7697968"/>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217363" y="633072"/>
            <a:ext cx="6858000" cy="892552"/>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This section is used to record an Apprentice’s OJT (On the Job Training hours) .</a:t>
            </a:r>
            <a:endParaRPr lang="en-US" sz="2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078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72665"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 - Processes</a:t>
            </a:r>
            <a:endParaRPr lang="en-US" sz="4400" dirty="0" smtClean="0">
              <a:solidFill>
                <a:schemeClr val="bg1"/>
              </a:solidFill>
              <a:latin typeface="Times New Roman" panose="02020603050405020304" pitchFamily="18" charset="0"/>
              <a:cs typeface="Times New Roman" panose="02020603050405020304" pitchFamily="18" charset="0"/>
            </a:endParaRPr>
          </a:p>
        </p:txBody>
      </p:sp>
      <p:pic>
        <p:nvPicPr>
          <p:cNvPr id="2" name="Picture 1" descr="2020 Master MWPR Month.xlsx - Excel"/>
          <p:cNvPicPr>
            <a:picLocks noChangeAspect="1"/>
          </p:cNvPicPr>
          <p:nvPr/>
        </p:nvPicPr>
        <p:blipFill rotWithShape="1">
          <a:blip r:embed="rId3">
            <a:extLst>
              <a:ext uri="{28A0092B-C50C-407E-A947-70E740481C1C}">
                <a14:useLocalDpi xmlns:a14="http://schemas.microsoft.com/office/drawing/2010/main" val="0"/>
              </a:ext>
            </a:extLst>
          </a:blip>
          <a:srcRect l="9053" t="37912" r="72727" b="9857"/>
          <a:stretch/>
        </p:blipFill>
        <p:spPr>
          <a:xfrm>
            <a:off x="4695091" y="123092"/>
            <a:ext cx="4299279" cy="6611816"/>
          </a:xfrm>
          <a:prstGeom prst="rect">
            <a:avLst/>
          </a:prstGeom>
        </p:spPr>
      </p:pic>
    </p:spTree>
    <p:extLst>
      <p:ext uri="{BB962C8B-B14F-4D97-AF65-F5344CB8AC3E}">
        <p14:creationId xmlns:p14="http://schemas.microsoft.com/office/powerpoint/2010/main" val="1940947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1"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3" name="Picture 2" descr="2020 Master MWPR Month.pdf - Adobe Acrobat Pro"/>
          <p:cNvPicPr>
            <a:picLocks noChangeAspect="1"/>
          </p:cNvPicPr>
          <p:nvPr/>
        </p:nvPicPr>
        <p:blipFill rotWithShape="1">
          <a:blip r:embed="rId3">
            <a:extLst>
              <a:ext uri="{28A0092B-C50C-407E-A947-70E740481C1C}">
                <a14:useLocalDpi xmlns:a14="http://schemas.microsoft.com/office/drawing/2010/main" val="0"/>
              </a:ext>
            </a:extLst>
          </a:blip>
          <a:srcRect l="28269" t="22308" r="26875" b="10478"/>
          <a:stretch/>
        </p:blipFill>
        <p:spPr>
          <a:xfrm>
            <a:off x="2227118" y="769441"/>
            <a:ext cx="7574170" cy="6088559"/>
          </a:xfrm>
          <a:prstGeom prst="rect">
            <a:avLst/>
          </a:prstGeom>
        </p:spPr>
      </p:pic>
      <p:sp>
        <p:nvSpPr>
          <p:cNvPr id="14" name="TextBox 13"/>
          <p:cNvSpPr txBox="1"/>
          <p:nvPr/>
        </p:nvSpPr>
        <p:spPr>
          <a:xfrm>
            <a:off x="4152885" y="2367170"/>
            <a:ext cx="4224454" cy="2893100"/>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Add Hours Brought Forward to Hours This Month, place totals in Total Hours To-Date Column (These hours become the next Month’s Hours Brought Over</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15" name="U-Turn Arrow 14"/>
          <p:cNvSpPr/>
          <p:nvPr/>
        </p:nvSpPr>
        <p:spPr>
          <a:xfrm flipH="1">
            <a:off x="3223441" y="769440"/>
            <a:ext cx="929444" cy="2178476"/>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U-Turn Arrow 15"/>
          <p:cNvSpPr/>
          <p:nvPr/>
        </p:nvSpPr>
        <p:spPr>
          <a:xfrm>
            <a:off x="7958799" y="597076"/>
            <a:ext cx="1212344" cy="2178476"/>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Up Arrow 16"/>
          <p:cNvSpPr/>
          <p:nvPr/>
        </p:nvSpPr>
        <p:spPr>
          <a:xfrm>
            <a:off x="7825155" y="4590782"/>
            <a:ext cx="1724768" cy="764275"/>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2472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4108" y="0"/>
            <a:ext cx="8731234"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3" name="Picture 2" descr="2020 Master MWPR Month.pdf - Adobe Acrobat Pro"/>
          <p:cNvPicPr>
            <a:picLocks noChangeAspect="1"/>
          </p:cNvPicPr>
          <p:nvPr/>
        </p:nvPicPr>
        <p:blipFill rotWithShape="1">
          <a:blip r:embed="rId3">
            <a:extLst>
              <a:ext uri="{28A0092B-C50C-407E-A947-70E740481C1C}">
                <a14:useLocalDpi xmlns:a14="http://schemas.microsoft.com/office/drawing/2010/main" val="0"/>
              </a:ext>
            </a:extLst>
          </a:blip>
          <a:srcRect l="67211" t="22040" r="27164" b="8595"/>
          <a:stretch/>
        </p:blipFill>
        <p:spPr>
          <a:xfrm>
            <a:off x="2287683" y="514504"/>
            <a:ext cx="958902" cy="6343495"/>
          </a:xfrm>
          <a:prstGeom prst="rect">
            <a:avLst/>
          </a:prstGeom>
        </p:spPr>
      </p:pic>
      <p:pic>
        <p:nvPicPr>
          <p:cNvPr id="7" name="Picture 6" descr="2020 Master MWPR Month 2.pdf - Adobe Acrobat Pro"/>
          <p:cNvPicPr>
            <a:picLocks noChangeAspect="1"/>
          </p:cNvPicPr>
          <p:nvPr/>
        </p:nvPicPr>
        <p:blipFill rotWithShape="1">
          <a:blip r:embed="rId4">
            <a:extLst>
              <a:ext uri="{28A0092B-C50C-407E-A947-70E740481C1C}">
                <a14:useLocalDpi xmlns:a14="http://schemas.microsoft.com/office/drawing/2010/main" val="0"/>
              </a:ext>
            </a:extLst>
          </a:blip>
          <a:srcRect l="26106" t="19620" r="24568" b="5908"/>
          <a:stretch/>
        </p:blipFill>
        <p:spPr>
          <a:xfrm>
            <a:off x="3650712" y="514504"/>
            <a:ext cx="7832042" cy="6343495"/>
          </a:xfrm>
          <a:prstGeom prst="rect">
            <a:avLst/>
          </a:prstGeom>
        </p:spPr>
      </p:pic>
      <p:sp>
        <p:nvSpPr>
          <p:cNvPr id="12" name="TextBox 11"/>
          <p:cNvSpPr txBox="1"/>
          <p:nvPr/>
        </p:nvSpPr>
        <p:spPr>
          <a:xfrm>
            <a:off x="5338889" y="2002418"/>
            <a:ext cx="4772265" cy="2893100"/>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Numbers from the previous month’s Total Hours To-Date column will be transferred to the Hours Brought Forward Column.</a:t>
            </a:r>
          </a:p>
          <a:p>
            <a:r>
              <a:rPr lang="en-US" sz="2600" b="1" dirty="0" smtClean="0">
                <a:solidFill>
                  <a:srgbClr val="0070C0"/>
                </a:solidFill>
                <a:latin typeface="Times New Roman" panose="02020603050405020304" pitchFamily="18" charset="0"/>
                <a:cs typeface="Times New Roman" panose="02020603050405020304" pitchFamily="18" charset="0"/>
              </a:rPr>
              <a:t>This keeps a running total of  On-The-Job hours. </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13" name="U-Turn Arrow 12"/>
          <p:cNvSpPr/>
          <p:nvPr/>
        </p:nvSpPr>
        <p:spPr>
          <a:xfrm>
            <a:off x="2887587" y="1299120"/>
            <a:ext cx="2312573" cy="762000"/>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0422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7" name="Picture 6" descr="2020 Master MWPR Month 2.pdf - Adobe Acrobat Pro"/>
          <p:cNvPicPr>
            <a:picLocks noChangeAspect="1"/>
          </p:cNvPicPr>
          <p:nvPr/>
        </p:nvPicPr>
        <p:blipFill rotWithShape="1">
          <a:blip r:embed="rId3">
            <a:extLst>
              <a:ext uri="{28A0092B-C50C-407E-A947-70E740481C1C}">
                <a14:useLocalDpi xmlns:a14="http://schemas.microsoft.com/office/drawing/2010/main" val="0"/>
              </a:ext>
            </a:extLst>
          </a:blip>
          <a:srcRect l="25529" t="20963" r="23990" b="6177"/>
          <a:stretch/>
        </p:blipFill>
        <p:spPr>
          <a:xfrm>
            <a:off x="2130382" y="769441"/>
            <a:ext cx="7752169" cy="6002394"/>
          </a:xfrm>
          <a:prstGeom prst="rect">
            <a:avLst/>
          </a:prstGeom>
        </p:spPr>
      </p:pic>
      <p:sp>
        <p:nvSpPr>
          <p:cNvPr id="8" name="Flowchart: Process 7"/>
          <p:cNvSpPr/>
          <p:nvPr/>
        </p:nvSpPr>
        <p:spPr>
          <a:xfrm>
            <a:off x="2166326" y="4607169"/>
            <a:ext cx="7680283" cy="611926"/>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19907" y="2114178"/>
            <a:ext cx="10533185" cy="2492990"/>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This section is used to track Related Training Hours (School). At the end of each Term the instructors provide Area II Plumbers JATC with a Grade &amp; Hour Report.  Area II Plumbers JATC will then give each Apprentice the hours their Instructor reported for them, at this time the Apprentice will add these reported hours to their current Related Training total.</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11" name="Down Arrow 10"/>
          <p:cNvSpPr/>
          <p:nvPr/>
        </p:nvSpPr>
        <p:spPr>
          <a:xfrm flipH="1">
            <a:off x="5818895" y="3856813"/>
            <a:ext cx="300550" cy="7503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3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6" name="Picture 5" descr="2020 Master MWPR Month 2.pdf - Adobe Acrobat Pro"/>
          <p:cNvPicPr>
            <a:picLocks noChangeAspect="1"/>
          </p:cNvPicPr>
          <p:nvPr/>
        </p:nvPicPr>
        <p:blipFill rotWithShape="1">
          <a:blip r:embed="rId3">
            <a:extLst>
              <a:ext uri="{28A0092B-C50C-407E-A947-70E740481C1C}">
                <a14:useLocalDpi xmlns:a14="http://schemas.microsoft.com/office/drawing/2010/main" val="0"/>
              </a:ext>
            </a:extLst>
          </a:blip>
          <a:srcRect l="25529" t="19351" r="24567" b="6177"/>
          <a:stretch/>
        </p:blipFill>
        <p:spPr>
          <a:xfrm>
            <a:off x="1847557" y="755405"/>
            <a:ext cx="7622736" cy="6102595"/>
          </a:xfrm>
          <a:prstGeom prst="rect">
            <a:avLst/>
          </a:prstGeom>
        </p:spPr>
      </p:pic>
      <p:sp>
        <p:nvSpPr>
          <p:cNvPr id="10" name="TextBox 9"/>
          <p:cNvSpPr txBox="1"/>
          <p:nvPr/>
        </p:nvSpPr>
        <p:spPr>
          <a:xfrm>
            <a:off x="2438462" y="3018692"/>
            <a:ext cx="2425895" cy="2092881"/>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Training Agents will sign here, verifying that the OJT listed is correct.</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11" name="Down Arrow 10"/>
          <p:cNvSpPr/>
          <p:nvPr/>
        </p:nvSpPr>
        <p:spPr>
          <a:xfrm>
            <a:off x="4541528" y="4823185"/>
            <a:ext cx="327546" cy="5767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67423" y="3068094"/>
            <a:ext cx="2425895" cy="2092881"/>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Training Agents will answer these questions each month</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13" name="Down Arrow 12"/>
          <p:cNvSpPr/>
          <p:nvPr/>
        </p:nvSpPr>
        <p:spPr>
          <a:xfrm>
            <a:off x="8180370" y="4823184"/>
            <a:ext cx="327546" cy="5767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75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2" name="Picture 1" descr="2020 Master MWPR Month 2.pdf - Adobe Acrobat Pro"/>
          <p:cNvPicPr>
            <a:picLocks noChangeAspect="1"/>
          </p:cNvPicPr>
          <p:nvPr/>
        </p:nvPicPr>
        <p:blipFill rotWithShape="1">
          <a:blip r:embed="rId3">
            <a:extLst>
              <a:ext uri="{28A0092B-C50C-407E-A947-70E740481C1C}">
                <a14:useLocalDpi xmlns:a14="http://schemas.microsoft.com/office/drawing/2010/main" val="0"/>
              </a:ext>
            </a:extLst>
          </a:blip>
          <a:srcRect l="25240" t="19888" r="24423" b="4564"/>
          <a:stretch/>
        </p:blipFill>
        <p:spPr>
          <a:xfrm>
            <a:off x="2286000" y="769441"/>
            <a:ext cx="7561946" cy="6088559"/>
          </a:xfrm>
          <a:prstGeom prst="rect">
            <a:avLst/>
          </a:prstGeom>
        </p:spPr>
      </p:pic>
      <p:sp>
        <p:nvSpPr>
          <p:cNvPr id="7" name="TextBox 6"/>
          <p:cNvSpPr txBox="1"/>
          <p:nvPr/>
        </p:nvSpPr>
        <p:spPr>
          <a:xfrm>
            <a:off x="2435169" y="4169215"/>
            <a:ext cx="4954137" cy="1292662"/>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Apprentices must enter their current rate of pay prior to submitting MWPR</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8" name="Down Arrow 7"/>
          <p:cNvSpPr/>
          <p:nvPr/>
        </p:nvSpPr>
        <p:spPr>
          <a:xfrm>
            <a:off x="4026821" y="5203297"/>
            <a:ext cx="105563" cy="6377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637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3" name="Picture 2" descr="2020 Master MWPR Month 2.pdf - Adobe Acrobat Pro"/>
          <p:cNvPicPr>
            <a:picLocks noChangeAspect="1"/>
          </p:cNvPicPr>
          <p:nvPr/>
        </p:nvPicPr>
        <p:blipFill rotWithShape="1">
          <a:blip r:embed="rId3">
            <a:extLst>
              <a:ext uri="{28A0092B-C50C-407E-A947-70E740481C1C}">
                <a14:useLocalDpi xmlns:a14="http://schemas.microsoft.com/office/drawing/2010/main" val="0"/>
              </a:ext>
            </a:extLst>
          </a:blip>
          <a:srcRect l="25637" t="20451" r="24182" b="6089"/>
          <a:stretch/>
        </p:blipFill>
        <p:spPr>
          <a:xfrm>
            <a:off x="2244437" y="704926"/>
            <a:ext cx="7835058" cy="6153074"/>
          </a:xfrm>
          <a:prstGeom prst="rect">
            <a:avLst/>
          </a:prstGeom>
        </p:spPr>
      </p:pic>
      <p:sp>
        <p:nvSpPr>
          <p:cNvPr id="7" name="TextBox 6"/>
          <p:cNvSpPr txBox="1"/>
          <p:nvPr/>
        </p:nvSpPr>
        <p:spPr>
          <a:xfrm>
            <a:off x="6834380" y="3486635"/>
            <a:ext cx="2425895" cy="2492990"/>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Apprentices will sign here each month, attesting that all data entered is correct.</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10" name="Down Arrow 9"/>
          <p:cNvSpPr/>
          <p:nvPr/>
        </p:nvSpPr>
        <p:spPr>
          <a:xfrm>
            <a:off x="6521296" y="5553650"/>
            <a:ext cx="327546" cy="5767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5368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5" name="Picture 4" descr="Xerox Scan_05092019145023.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1045" t="17313" r="21532" b="36332"/>
          <a:stretch/>
        </p:blipFill>
        <p:spPr>
          <a:xfrm>
            <a:off x="29725" y="987766"/>
            <a:ext cx="12162275" cy="5544015"/>
          </a:xfrm>
          <a:prstGeom prst="rect">
            <a:avLst/>
          </a:prstGeom>
        </p:spPr>
      </p:pic>
      <p:sp>
        <p:nvSpPr>
          <p:cNvPr id="10" name="TextBox 9"/>
          <p:cNvSpPr txBox="1"/>
          <p:nvPr/>
        </p:nvSpPr>
        <p:spPr>
          <a:xfrm>
            <a:off x="3341497" y="5165229"/>
            <a:ext cx="5937843" cy="1692771"/>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Do not use White-Out to correct errors. </a:t>
            </a:r>
          </a:p>
          <a:p>
            <a:r>
              <a:rPr lang="en-US" sz="2600" b="1" dirty="0" smtClean="0">
                <a:solidFill>
                  <a:srgbClr val="0070C0"/>
                </a:solidFill>
                <a:latin typeface="Times New Roman" panose="02020603050405020304" pitchFamily="18" charset="0"/>
                <a:cs typeface="Times New Roman" panose="02020603050405020304" pitchFamily="18" charset="0"/>
              </a:rPr>
              <a:t>Corrections should be initialed by your Training Agent (if OJT) or Instructor (if Related Training).</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425520" y="4287429"/>
            <a:ext cx="1853820" cy="492443"/>
          </a:xfrm>
          <a:prstGeom prst="rect">
            <a:avLst/>
          </a:prstGeom>
          <a:solidFill>
            <a:schemeClr val="bg1"/>
          </a:solidFill>
        </p:spPr>
        <p:txBody>
          <a:bodyPr wrap="square" rtlCol="0">
            <a:spAutoFit/>
          </a:bodyPr>
          <a:lstStyle/>
          <a:p>
            <a:r>
              <a:rPr lang="en-US" sz="2600" b="1" dirty="0" smtClean="0">
                <a:solidFill>
                  <a:srgbClr val="0070C0"/>
                </a:solidFill>
                <a:latin typeface="Times New Roman" panose="02020603050405020304" pitchFamily="18" charset="0"/>
                <a:cs typeface="Times New Roman" panose="02020603050405020304" pitchFamily="18" charset="0"/>
              </a:rPr>
              <a:t>White-Out </a:t>
            </a:r>
            <a:endParaRPr lang="en-US" sz="2600" b="1" dirty="0">
              <a:solidFill>
                <a:srgbClr val="0070C0"/>
              </a:solidFill>
              <a:latin typeface="Times New Roman" panose="02020603050405020304" pitchFamily="18" charset="0"/>
              <a:cs typeface="Times New Roman" panose="02020603050405020304" pitchFamily="18" charset="0"/>
            </a:endParaRPr>
          </a:p>
        </p:txBody>
      </p:sp>
      <p:sp>
        <p:nvSpPr>
          <p:cNvPr id="7" name="Curved Up Arrow 6"/>
          <p:cNvSpPr/>
          <p:nvPr/>
        </p:nvSpPr>
        <p:spPr>
          <a:xfrm>
            <a:off x="8904956" y="4731479"/>
            <a:ext cx="1604667" cy="8675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2637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0" y="0"/>
            <a:ext cx="9065342"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pic>
        <p:nvPicPr>
          <p:cNvPr id="2" name="Picture 1" descr="Example of a Bad MWPR 2.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18844" t="19810" r="18664"/>
          <a:stretch/>
        </p:blipFill>
        <p:spPr>
          <a:xfrm>
            <a:off x="1315284" y="137673"/>
            <a:ext cx="9274370" cy="6720327"/>
          </a:xfrm>
          <a:prstGeom prst="rect">
            <a:avLst/>
          </a:prstGeom>
        </p:spPr>
      </p:pic>
      <p:sp>
        <p:nvSpPr>
          <p:cNvPr id="5" name="TextBox 4"/>
          <p:cNvSpPr txBox="1"/>
          <p:nvPr/>
        </p:nvSpPr>
        <p:spPr>
          <a:xfrm>
            <a:off x="2628508" y="3668526"/>
            <a:ext cx="8253489" cy="2739211"/>
          </a:xfrm>
          <a:prstGeom prst="rect">
            <a:avLst/>
          </a:prstGeom>
          <a:solidFill>
            <a:schemeClr val="bg1"/>
          </a:solidFill>
        </p:spPr>
        <p:txBody>
          <a:bodyPr wrap="square" rtlCol="0">
            <a:spAutoFit/>
          </a:bodyPr>
          <a:lstStyle/>
          <a:p>
            <a:pPr marL="571500" indent="-5715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Legibility is important </a:t>
            </a:r>
          </a:p>
          <a:p>
            <a:pPr marL="1028700" lvl="1" indent="-571500">
              <a:buFont typeface="Arial" panose="020B0604020202020204" pitchFamily="34" charset="0"/>
              <a:buChar char="•"/>
            </a:pPr>
            <a:r>
              <a:rPr lang="en-US" sz="2800" dirty="0" smtClean="0">
                <a:ln>
                  <a:solidFill>
                    <a:schemeClr val="tx1"/>
                  </a:solidFill>
                </a:ln>
                <a:solidFill>
                  <a:srgbClr val="FFFF00"/>
                </a:solidFill>
                <a:latin typeface="Times New Roman" panose="02020603050405020304" pitchFamily="18" charset="0"/>
                <a:cs typeface="Times New Roman" panose="02020603050405020304" pitchFamily="18" charset="0"/>
              </a:rPr>
              <a:t>BOLI can disallow an illegible </a:t>
            </a:r>
            <a:r>
              <a:rPr lang="en-US" sz="2800" dirty="0" err="1" smtClean="0">
                <a:ln>
                  <a:solidFill>
                    <a:schemeClr val="tx1"/>
                  </a:solidFill>
                </a:ln>
                <a:solidFill>
                  <a:srgbClr val="FFFF00"/>
                </a:solidFill>
                <a:latin typeface="Times New Roman" panose="02020603050405020304" pitchFamily="18" charset="0"/>
                <a:cs typeface="Times New Roman" panose="02020603050405020304" pitchFamily="18" charset="0"/>
              </a:rPr>
              <a:t>MPWR</a:t>
            </a:r>
            <a:endParaRPr lang="en-US" sz="2800" dirty="0">
              <a:ln>
                <a:solidFill>
                  <a:schemeClr val="tx1"/>
                </a:solidFill>
              </a:ln>
              <a:solidFill>
                <a:srgbClr val="FFFF00"/>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Use blue or black pen when completing</a:t>
            </a:r>
          </a:p>
          <a:p>
            <a:pPr marL="571500" indent="-5715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Excel MWPR is available  </a:t>
            </a:r>
          </a:p>
          <a:p>
            <a:endParaRPr lang="en-US" sz="3600"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517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73772" y="160665"/>
            <a:ext cx="868153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Registration Agreement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96663" y="1381101"/>
            <a:ext cx="10431061" cy="1508105"/>
          </a:xfrm>
          <a:prstGeom prst="rect">
            <a:avLst/>
          </a:prstGeom>
          <a:noFill/>
        </p:spPr>
        <p:txBody>
          <a:bodyPr wrap="none" rtlCol="0">
            <a:spAutoFit/>
          </a:bodyPr>
          <a:lstStyle/>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BOLI (Bureau of Labor and Industry) Form</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6" name="Picture 5" descr="2020 2 Apprentice BOLI Registration Agreement.pdf (SECURED) - Adobe Acrobat Pro"/>
          <p:cNvPicPr>
            <a:picLocks noChangeAspect="1"/>
          </p:cNvPicPr>
          <p:nvPr/>
        </p:nvPicPr>
        <p:blipFill rotWithShape="1">
          <a:blip r:embed="rId3">
            <a:extLst>
              <a:ext uri="{28A0092B-C50C-407E-A947-70E740481C1C}">
                <a14:useLocalDpi xmlns:a14="http://schemas.microsoft.com/office/drawing/2010/main" val="0"/>
              </a:ext>
            </a:extLst>
          </a:blip>
          <a:srcRect l="6137" t="25026" r="4409" b="8122"/>
          <a:stretch/>
        </p:blipFill>
        <p:spPr>
          <a:xfrm>
            <a:off x="515388" y="2294313"/>
            <a:ext cx="10906300" cy="4372495"/>
          </a:xfrm>
          <a:prstGeom prst="rect">
            <a:avLst/>
          </a:prstGeom>
        </p:spPr>
      </p:pic>
    </p:spTree>
    <p:extLst>
      <p:ext uri="{BB962C8B-B14F-4D97-AF65-F5344CB8AC3E}">
        <p14:creationId xmlns:p14="http://schemas.microsoft.com/office/powerpoint/2010/main" val="1539199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sp>
        <p:nvSpPr>
          <p:cNvPr id="2" name="TextBox 1"/>
          <p:cNvSpPr txBox="1"/>
          <p:nvPr/>
        </p:nvSpPr>
        <p:spPr>
          <a:xfrm>
            <a:off x="2742512" y="640853"/>
            <a:ext cx="6313844" cy="769441"/>
          </a:xfrm>
          <a:prstGeom prst="rect">
            <a:avLst/>
          </a:prstGeom>
          <a:noFill/>
        </p:spPr>
        <p:txBody>
          <a:bodyPr wrap="none" rtlCol="0">
            <a:spAutoFit/>
          </a:bodyPr>
          <a:lstStyle/>
          <a:p>
            <a:r>
              <a:rPr lang="en-US" sz="4400" b="1" dirty="0" smtClean="0">
                <a:ln>
                  <a:solidFill>
                    <a:schemeClr val="tx1"/>
                  </a:solidFill>
                </a:ln>
                <a:solidFill>
                  <a:srgbClr val="FFFF00"/>
                </a:solidFill>
                <a:latin typeface="Times New Roman" panose="02020603050405020304" pitchFamily="18" charset="0"/>
                <a:cs typeface="Times New Roman" panose="02020603050405020304" pitchFamily="18" charset="0"/>
              </a:rPr>
              <a:t>Submitting Your  MWPR</a:t>
            </a:r>
            <a:endParaRPr lang="en-US" sz="4400" b="1"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1206119"/>
            <a:ext cx="11727891" cy="2862322"/>
          </a:xfrm>
          <a:prstGeom prst="rect">
            <a:avLst/>
          </a:prstGeom>
          <a:noFill/>
        </p:spPr>
        <p:txBody>
          <a:bodyPr wrap="none" rtlCol="0">
            <a:spAutoFit/>
          </a:bodyPr>
          <a:lstStyle/>
          <a:p>
            <a:pPr marL="285750"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Due on the 1</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st</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of the month</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Not late until after the 15</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th</a:t>
            </a:r>
            <a:endPar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Do not wait until the 15</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th</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to submit</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MWPRs that are submitted on the 15</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th</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with errors, are </a:t>
            </a:r>
            <a:r>
              <a:rPr lang="en-US" sz="3600" u="sng" dirty="0" smtClean="0">
                <a:ln>
                  <a:solidFill>
                    <a:schemeClr val="tx1"/>
                  </a:solidFill>
                </a:ln>
                <a:solidFill>
                  <a:srgbClr val="FFFF00"/>
                </a:solidFill>
                <a:latin typeface="Times New Roman" panose="02020603050405020304" pitchFamily="18" charset="0"/>
                <a:cs typeface="Times New Roman" panose="02020603050405020304" pitchFamily="18" charset="0"/>
              </a:rPr>
              <a:t>late</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Consequences for late/missing MWPRs</a:t>
            </a:r>
          </a:p>
        </p:txBody>
      </p:sp>
      <p:sp>
        <p:nvSpPr>
          <p:cNvPr id="5" name="TextBox 4"/>
          <p:cNvSpPr txBox="1"/>
          <p:nvPr/>
        </p:nvSpPr>
        <p:spPr>
          <a:xfrm>
            <a:off x="0" y="4505119"/>
            <a:ext cx="12020204"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GI Bill Participants </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The VA only cuts checks on a specific date each month</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The deadline is the 5</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th</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of the month, late submissions will result in delay in receiving payment</a:t>
            </a:r>
          </a:p>
        </p:txBody>
      </p:sp>
    </p:spTree>
    <p:extLst>
      <p:ext uri="{BB962C8B-B14F-4D97-AF65-F5344CB8AC3E}">
        <p14:creationId xmlns:p14="http://schemas.microsoft.com/office/powerpoint/2010/main" val="1289615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sp>
        <p:nvSpPr>
          <p:cNvPr id="2" name="TextBox 1"/>
          <p:cNvSpPr txBox="1"/>
          <p:nvPr/>
        </p:nvSpPr>
        <p:spPr>
          <a:xfrm>
            <a:off x="3213159" y="523189"/>
            <a:ext cx="5379165" cy="769441"/>
          </a:xfrm>
          <a:prstGeom prst="rect">
            <a:avLst/>
          </a:prstGeom>
          <a:noFill/>
        </p:spPr>
        <p:txBody>
          <a:bodyPr wrap="none" rtlCol="0">
            <a:spAutoFit/>
          </a:bodyPr>
          <a:lstStyle/>
          <a:p>
            <a:r>
              <a:rPr lang="en-US" sz="4400" b="1" dirty="0" smtClean="0">
                <a:ln>
                  <a:solidFill>
                    <a:schemeClr val="tx1"/>
                  </a:solidFill>
                </a:ln>
                <a:solidFill>
                  <a:srgbClr val="FFFF00"/>
                </a:solidFill>
                <a:latin typeface="Times New Roman" panose="02020603050405020304" pitchFamily="18" charset="0"/>
                <a:cs typeface="Times New Roman" panose="02020603050405020304" pitchFamily="18" charset="0"/>
              </a:rPr>
              <a:t>Submitting</a:t>
            </a:r>
            <a:r>
              <a:rPr lang="en-US" sz="3200" b="1" dirty="0" smtClean="0">
                <a:ln>
                  <a:solidFill>
                    <a:schemeClr val="tx1"/>
                  </a:solidFill>
                </a:ln>
                <a:solidFill>
                  <a:srgbClr val="FFFF00"/>
                </a:solidFill>
                <a:latin typeface="Times New Roman" panose="02020603050405020304" pitchFamily="18" charset="0"/>
                <a:cs typeface="Times New Roman" panose="02020603050405020304" pitchFamily="18" charset="0"/>
              </a:rPr>
              <a:t> Your  MWPR</a:t>
            </a:r>
            <a:endPar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94936" y="1002490"/>
            <a:ext cx="9015610" cy="4708981"/>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Scan – Attach to email</a:t>
            </a:r>
          </a:p>
          <a:p>
            <a:pPr marL="742950" lvl="1"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There are several free scanning apps available</a:t>
            </a:r>
          </a:p>
          <a:p>
            <a:pPr marL="1200150" lvl="2"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Cam </a:t>
            </a: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Scanner/Genius Scan are </a:t>
            </a: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the most used</a:t>
            </a:r>
          </a:p>
          <a:p>
            <a:pPr marL="285750"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Image – Attach to email</a:t>
            </a:r>
          </a:p>
          <a:p>
            <a:pPr marL="742950" lvl="1"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Entire form</a:t>
            </a:r>
          </a:p>
          <a:p>
            <a:pPr marL="742950" lvl="1"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Nothing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outside</a:t>
            </a: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 the form</a:t>
            </a:r>
          </a:p>
          <a:p>
            <a:pPr marL="742950" lvl="1"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Clear</a:t>
            </a:r>
          </a:p>
          <a:p>
            <a:pPr marL="742950" lvl="1"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Not in body of email</a:t>
            </a:r>
          </a:p>
          <a:p>
            <a:pPr marL="285750"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Fax – Least recommended / least secure / least clear</a:t>
            </a:r>
            <a:endParaRPr lang="en-US" sz="3200"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43014" y="5711471"/>
            <a:ext cx="9719454" cy="1200329"/>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Per Area II Plumbers JATC Policies &amp; Procedures Apprentices are to keep a copy of each MWPR </a:t>
            </a:r>
          </a:p>
        </p:txBody>
      </p:sp>
    </p:spTree>
    <p:extLst>
      <p:ext uri="{BB962C8B-B14F-4D97-AF65-F5344CB8AC3E}">
        <p14:creationId xmlns:p14="http://schemas.microsoft.com/office/powerpoint/2010/main" val="352008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3667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MWPR</a:t>
            </a:r>
          </a:p>
        </p:txBody>
      </p:sp>
      <p:sp>
        <p:nvSpPr>
          <p:cNvPr id="2" name="TextBox 1"/>
          <p:cNvSpPr txBox="1"/>
          <p:nvPr/>
        </p:nvSpPr>
        <p:spPr>
          <a:xfrm>
            <a:off x="1736672" y="903912"/>
            <a:ext cx="4615366" cy="3323987"/>
          </a:xfrm>
          <a:prstGeom prst="rect">
            <a:avLst/>
          </a:prstGeom>
          <a:noFill/>
        </p:spPr>
        <p:txBody>
          <a:bodyPr wrap="none" rtlCol="0">
            <a:spAutoFit/>
          </a:bodyPr>
          <a:lstStyle/>
          <a:p>
            <a:pPr marL="457200" indent="-457200">
              <a:buFont typeface="Arial" panose="020B0604020202020204" pitchFamily="34" charset="0"/>
              <a:buChar char="•"/>
            </a:pPr>
            <a:r>
              <a:rPr lang="en-US" sz="4200" b="1" dirty="0" smtClean="0">
                <a:ln>
                  <a:solidFill>
                    <a:schemeClr val="tx1"/>
                  </a:solidFill>
                </a:ln>
                <a:solidFill>
                  <a:srgbClr val="FFFF00"/>
                </a:solidFill>
                <a:latin typeface="Times New Roman" panose="02020603050405020304" pitchFamily="18" charset="0"/>
                <a:cs typeface="Times New Roman" panose="02020603050405020304" pitchFamily="18" charset="0"/>
              </a:rPr>
              <a:t>Apprentice keep </a:t>
            </a:r>
          </a:p>
          <a:p>
            <a:r>
              <a:rPr lang="en-US" sz="4200" b="1"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200" b="1" dirty="0" smtClean="0">
                <a:ln>
                  <a:solidFill>
                    <a:schemeClr val="tx1"/>
                  </a:solidFill>
                </a:ln>
                <a:solidFill>
                  <a:srgbClr val="FFFF00"/>
                </a:solidFill>
                <a:latin typeface="Times New Roman" panose="02020603050405020304" pitchFamily="18" charset="0"/>
                <a:cs typeface="Times New Roman" panose="02020603050405020304" pitchFamily="18" charset="0"/>
              </a:rPr>
              <a:t>   copy of Sample </a:t>
            </a:r>
          </a:p>
          <a:p>
            <a:r>
              <a:rPr lang="en-US" sz="4200" b="1"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200" b="1" dirty="0" smtClean="0">
                <a:ln>
                  <a:solidFill>
                    <a:schemeClr val="tx1"/>
                  </a:solidFill>
                </a:ln>
                <a:solidFill>
                  <a:srgbClr val="FFFF00"/>
                </a:solidFill>
                <a:latin typeface="Times New Roman" panose="02020603050405020304" pitchFamily="18" charset="0"/>
                <a:cs typeface="Times New Roman" panose="02020603050405020304" pitchFamily="18" charset="0"/>
              </a:rPr>
              <a:t>   MWPR</a:t>
            </a:r>
          </a:p>
          <a:p>
            <a:pPr marL="457200" indent="-457200">
              <a:buFont typeface="Arial" panose="020B0604020202020204" pitchFamily="34" charset="0"/>
              <a:buChar char="•"/>
            </a:pPr>
            <a:r>
              <a:rPr lang="en-US" sz="4200" b="1" dirty="0" smtClean="0">
                <a:ln>
                  <a:solidFill>
                    <a:schemeClr val="tx1"/>
                  </a:solidFill>
                </a:ln>
                <a:solidFill>
                  <a:srgbClr val="FFFF00"/>
                </a:solidFill>
                <a:latin typeface="Times New Roman" panose="02020603050405020304" pitchFamily="18" charset="0"/>
                <a:cs typeface="Times New Roman" panose="02020603050405020304" pitchFamily="18" charset="0"/>
              </a:rPr>
              <a:t>Sign Statement </a:t>
            </a:r>
          </a:p>
          <a:p>
            <a:r>
              <a:rPr lang="en-US" sz="4200" b="1"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200" b="1" dirty="0" smtClean="0">
                <a:ln>
                  <a:solidFill>
                    <a:schemeClr val="tx1"/>
                  </a:solidFill>
                </a:ln>
                <a:solidFill>
                  <a:srgbClr val="FFFF00"/>
                </a:solidFill>
                <a:latin typeface="Times New Roman" panose="02020603050405020304" pitchFamily="18" charset="0"/>
                <a:cs typeface="Times New Roman" panose="02020603050405020304" pitchFamily="18" charset="0"/>
              </a:rPr>
              <a:t>  of Understanding</a:t>
            </a:r>
            <a:endParaRPr lang="en-US" sz="4200" b="1"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pic>
        <p:nvPicPr>
          <p:cNvPr id="6" name="Picture 5" descr="2019 6 Apprentice MWPR Statement of Understanding.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31915" t="22353" r="32100" b="4313"/>
          <a:stretch/>
        </p:blipFill>
        <p:spPr>
          <a:xfrm>
            <a:off x="6239434" y="384720"/>
            <a:ext cx="5472954" cy="6298107"/>
          </a:xfrm>
          <a:prstGeom prst="rect">
            <a:avLst/>
          </a:prstGeom>
        </p:spPr>
      </p:pic>
    </p:spTree>
    <p:extLst>
      <p:ext uri="{BB962C8B-B14F-4D97-AF65-F5344CB8AC3E}">
        <p14:creationId xmlns:p14="http://schemas.microsoft.com/office/powerpoint/2010/main" val="2102228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2979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Related Training</a:t>
            </a:r>
          </a:p>
        </p:txBody>
      </p:sp>
      <p:sp>
        <p:nvSpPr>
          <p:cNvPr id="2" name="TextBox 1"/>
          <p:cNvSpPr txBox="1"/>
          <p:nvPr/>
        </p:nvSpPr>
        <p:spPr>
          <a:xfrm>
            <a:off x="1307289" y="1205631"/>
            <a:ext cx="10001456" cy="5139869"/>
          </a:xfrm>
          <a:prstGeom prst="rect">
            <a:avLst/>
          </a:prstGeom>
          <a:noFill/>
        </p:spPr>
        <p:txBody>
          <a:bodyPr wrap="non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Chemeketa</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Apprentices are responsible for registering </a:t>
            </a:r>
          </a:p>
          <a:p>
            <a:pPr marL="742950" lvl="1" indent="-285750"/>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 each semester </a:t>
            </a:r>
          </a:p>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September – May</a:t>
            </a:r>
          </a:p>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2 nights a week, 3 hours a class</a:t>
            </a:r>
          </a:p>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Minimum Requirement – 156 hours / year</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3 absences/ year</a:t>
            </a:r>
          </a:p>
          <a:p>
            <a:pPr marL="1200150" lvl="2" indent="-285750">
              <a:buFont typeface="Arial" panose="020B0604020202020204" pitchFamily="34" charset="0"/>
              <a:buChar char="•"/>
            </a:pPr>
            <a:r>
              <a:rPr lang="en-US" sz="3200" dirty="0" smtClean="0">
                <a:ln>
                  <a:solidFill>
                    <a:schemeClr val="tx1"/>
                  </a:solidFill>
                </a:ln>
                <a:solidFill>
                  <a:srgbClr val="FFFF00"/>
                </a:solidFill>
                <a:latin typeface="Times New Roman" panose="02020603050405020304" pitchFamily="18" charset="0"/>
                <a:cs typeface="Times New Roman" panose="02020603050405020304" pitchFamily="18" charset="0"/>
              </a:rPr>
              <a:t>Consequences for more absences</a:t>
            </a:r>
          </a:p>
        </p:txBody>
      </p:sp>
    </p:spTree>
    <p:extLst>
      <p:ext uri="{BB962C8B-B14F-4D97-AF65-F5344CB8AC3E}">
        <p14:creationId xmlns:p14="http://schemas.microsoft.com/office/powerpoint/2010/main" val="996951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29792" y="565266"/>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First Aid / CPR Card</a:t>
            </a:r>
          </a:p>
        </p:txBody>
      </p:sp>
      <p:sp>
        <p:nvSpPr>
          <p:cNvPr id="2" name="TextBox 1"/>
          <p:cNvSpPr txBox="1"/>
          <p:nvPr/>
        </p:nvSpPr>
        <p:spPr>
          <a:xfrm>
            <a:off x="1180408" y="2427316"/>
            <a:ext cx="10108276" cy="255454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BOLI requires all Apprentices to obtain, and maintain a First Aid / CPR certification throughout their Apprenticeship.</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73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57470" y="382385"/>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Related Training</a:t>
            </a:r>
          </a:p>
        </p:txBody>
      </p:sp>
      <p:sp>
        <p:nvSpPr>
          <p:cNvPr id="2" name="TextBox 1"/>
          <p:cNvSpPr txBox="1"/>
          <p:nvPr/>
        </p:nvSpPr>
        <p:spPr>
          <a:xfrm>
            <a:off x="1284352" y="2028223"/>
            <a:ext cx="10625015" cy="3847207"/>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Grade Requirements</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Must pass class with C Average</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D is not a passing Grade</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May only retake failed class once</a:t>
            </a:r>
          </a:p>
          <a:p>
            <a:pPr marL="742950" lvl="1" indent="-28575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Disciplinary Probation if not meeting grade requirements </a:t>
            </a:r>
          </a:p>
        </p:txBody>
      </p:sp>
    </p:spTree>
    <p:extLst>
      <p:ext uri="{BB962C8B-B14F-4D97-AF65-F5344CB8AC3E}">
        <p14:creationId xmlns:p14="http://schemas.microsoft.com/office/powerpoint/2010/main" val="3384485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07593"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Related Training</a:t>
            </a:r>
          </a:p>
        </p:txBody>
      </p:sp>
      <p:sp>
        <p:nvSpPr>
          <p:cNvPr id="2" name="TextBox 1"/>
          <p:cNvSpPr txBox="1"/>
          <p:nvPr/>
        </p:nvSpPr>
        <p:spPr>
          <a:xfrm>
            <a:off x="1566985" y="714812"/>
            <a:ext cx="10625015" cy="6124754"/>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Common Error that can cost an Apprentice </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When applying at Chemeketa be sure to read all questions thoroughly</a:t>
            </a:r>
          </a:p>
          <a:p>
            <a:pPr marL="742950" lvl="1"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Be sure to answer the residency question stating that you have been a residence of Oregon</a:t>
            </a:r>
          </a:p>
          <a:p>
            <a:pPr marL="1200150" lvl="2" indent="-28575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A wrong answer can more than double your tuition!</a:t>
            </a:r>
          </a:p>
          <a:p>
            <a:pPr marL="571500" indent="-5715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Check out Apprentice Resources on </a:t>
            </a:r>
          </a:p>
          <a:p>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     Area II Plumbers JATC website for</a:t>
            </a:r>
          </a:p>
          <a:p>
            <a:r>
              <a:rPr lang="en-US" sz="44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    scholarships</a:t>
            </a:r>
            <a:endParaRPr lang="en-US" sz="4400"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161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341521" y="198632"/>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Communication</a:t>
            </a:r>
          </a:p>
        </p:txBody>
      </p:sp>
      <p:sp>
        <p:nvSpPr>
          <p:cNvPr id="2" name="TextBox 1"/>
          <p:cNvSpPr txBox="1"/>
          <p:nvPr/>
        </p:nvSpPr>
        <p:spPr>
          <a:xfrm>
            <a:off x="1872283" y="1328406"/>
            <a:ext cx="9132628" cy="4524315"/>
          </a:xfrm>
          <a:prstGeom prst="rect">
            <a:avLst/>
          </a:prstGeom>
          <a:noFill/>
        </p:spPr>
        <p:txBody>
          <a:bodyPr wrap="none" rtlCol="0">
            <a:spAutoFit/>
          </a:bodyPr>
          <a:lstStyle/>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Email</a:t>
            </a:r>
          </a:p>
          <a:p>
            <a:pPr marL="800100" lvl="1" indent="-3429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Preferred </a:t>
            </a:r>
          </a:p>
          <a:p>
            <a:pPr marL="800100" lvl="1" indent="-3429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In writing</a:t>
            </a:r>
          </a:p>
          <a:p>
            <a:pPr marL="800100" lvl="1" indent="-3429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Set-up new email?</a:t>
            </a:r>
          </a:p>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Phone</a:t>
            </a:r>
          </a:p>
          <a:p>
            <a:pPr marL="800100" lvl="1" indent="-3429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Apprentices must reply within 24 hours</a:t>
            </a:r>
          </a:p>
          <a:p>
            <a:pPr marL="800100" lvl="1" indent="-3429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Voicemail set-up</a:t>
            </a:r>
          </a:p>
        </p:txBody>
      </p:sp>
    </p:spTree>
    <p:extLst>
      <p:ext uri="{BB962C8B-B14F-4D97-AF65-F5344CB8AC3E}">
        <p14:creationId xmlns:p14="http://schemas.microsoft.com/office/powerpoint/2010/main" val="3145134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445542" y="0"/>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Communication</a:t>
            </a:r>
          </a:p>
        </p:txBody>
      </p:sp>
      <p:sp>
        <p:nvSpPr>
          <p:cNvPr id="2" name="TextBox 1"/>
          <p:cNvSpPr txBox="1"/>
          <p:nvPr/>
        </p:nvSpPr>
        <p:spPr>
          <a:xfrm>
            <a:off x="1558775" y="623012"/>
            <a:ext cx="7215437" cy="2369880"/>
          </a:xfrm>
          <a:prstGeom prst="rect">
            <a:avLst/>
          </a:prstGeom>
          <a:noFill/>
        </p:spPr>
        <p:txBody>
          <a:bodyPr wrap="none" rtlCol="0">
            <a:spAutoFit/>
          </a:bodyPr>
          <a:lstStyle/>
          <a:p>
            <a:pPr marL="342900" indent="-3429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24 hour notice on status changes</a:t>
            </a:r>
          </a:p>
          <a:p>
            <a:pPr marL="800100" lvl="1" indent="-3429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Training Agent</a:t>
            </a:r>
          </a:p>
          <a:p>
            <a:pPr marL="800100" lvl="1" indent="-3429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Contact Information</a:t>
            </a:r>
          </a:p>
          <a:p>
            <a:pPr marL="800100" lvl="1" indent="-3429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Website</a:t>
            </a:r>
            <a:endParaRPr lang="en-US" sz="3600"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pic>
        <p:nvPicPr>
          <p:cNvPr id="5" name="Picture 4" descr="Document1 - Word"/>
          <p:cNvPicPr>
            <a:picLocks noChangeAspect="1"/>
          </p:cNvPicPr>
          <p:nvPr/>
        </p:nvPicPr>
        <p:blipFill rotWithShape="1">
          <a:blip r:embed="rId3" cstate="print">
            <a:extLst>
              <a:ext uri="{28A0092B-C50C-407E-A947-70E740481C1C}">
                <a14:useLocalDpi xmlns:a14="http://schemas.microsoft.com/office/drawing/2010/main" val="0"/>
              </a:ext>
            </a:extLst>
          </a:blip>
          <a:srcRect l="17015" t="24572" r="16729" b="34286"/>
          <a:stretch/>
        </p:blipFill>
        <p:spPr>
          <a:xfrm>
            <a:off x="1445542" y="2992892"/>
            <a:ext cx="10575674" cy="3708354"/>
          </a:xfrm>
          <a:prstGeom prst="rect">
            <a:avLst/>
          </a:prstGeom>
        </p:spPr>
      </p:pic>
      <p:sp>
        <p:nvSpPr>
          <p:cNvPr id="6" name="Left Arrow 5"/>
          <p:cNvSpPr/>
          <p:nvPr/>
        </p:nvSpPr>
        <p:spPr>
          <a:xfrm>
            <a:off x="5434149" y="5656217"/>
            <a:ext cx="1188720" cy="2220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a:off x="6487886" y="5956662"/>
            <a:ext cx="1188720" cy="2220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7950927" y="3615904"/>
            <a:ext cx="278674" cy="95358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4657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398671" y="241495"/>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Apprenticeship License</a:t>
            </a:r>
          </a:p>
        </p:txBody>
      </p:sp>
      <p:sp>
        <p:nvSpPr>
          <p:cNvPr id="2" name="TextBox 1"/>
          <p:cNvSpPr txBox="1"/>
          <p:nvPr/>
        </p:nvSpPr>
        <p:spPr>
          <a:xfrm>
            <a:off x="1752690" y="979468"/>
            <a:ext cx="9458196" cy="5878532"/>
          </a:xfrm>
          <a:prstGeom prst="rect">
            <a:avLst/>
          </a:prstGeom>
          <a:noFill/>
        </p:spPr>
        <p:txBody>
          <a:bodyPr wrap="square" rtlCol="0">
            <a:spAutoFit/>
          </a:bodyPr>
          <a:lstStyle/>
          <a:p>
            <a:pPr marL="457200" indent="-4572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Must carry your license at all time</a:t>
            </a:r>
          </a:p>
          <a:p>
            <a:pPr marL="457200" indent="-4572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Must show your license when requested</a:t>
            </a:r>
          </a:p>
          <a:p>
            <a:pPr marL="457200" indent="-4572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MWPR &amp; BOLI Agreement Number</a:t>
            </a:r>
          </a:p>
          <a:p>
            <a:pPr marL="914400" lvl="1" indent="-4572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Approximately 2 – 3 weeks after approved by Area II Plumbers JATC Committee </a:t>
            </a:r>
          </a:p>
          <a:p>
            <a:pPr marL="914400" lvl="1" indent="-4572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Email MWPR at this time</a:t>
            </a:r>
          </a:p>
          <a:p>
            <a:pPr marL="914400" lvl="1" indent="-4572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Keep MWPR with you</a:t>
            </a:r>
            <a:endParaRPr lang="en-US" sz="3600"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837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92019" y="0"/>
            <a:ext cx="868153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Registration Agreement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403565" y="769441"/>
            <a:ext cx="7000634" cy="769441"/>
          </a:xfrm>
          <a:prstGeom prst="rect">
            <a:avLst/>
          </a:prstGeom>
          <a:noFill/>
        </p:spPr>
        <p:txBody>
          <a:bodyPr wrap="none" rtlCol="0">
            <a:spAutoFit/>
          </a:bodyPr>
          <a:lstStyle/>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Verify Personal Information </a:t>
            </a:r>
          </a:p>
        </p:txBody>
      </p:sp>
      <p:pic>
        <p:nvPicPr>
          <p:cNvPr id="6" name="Picture 5" descr="2020 2 Apprentice BOLI Registration Agreement.pdf (SECURED) - Adobe Acrobat Pro"/>
          <p:cNvPicPr>
            <a:picLocks noChangeAspect="1"/>
          </p:cNvPicPr>
          <p:nvPr/>
        </p:nvPicPr>
        <p:blipFill rotWithShape="1">
          <a:blip r:embed="rId3">
            <a:extLst>
              <a:ext uri="{28A0092B-C50C-407E-A947-70E740481C1C}">
                <a14:useLocalDpi xmlns:a14="http://schemas.microsoft.com/office/drawing/2010/main" val="0"/>
              </a:ext>
            </a:extLst>
          </a:blip>
          <a:srcRect l="7227" t="22230" r="5091" b="2275"/>
          <a:stretch/>
        </p:blipFill>
        <p:spPr>
          <a:xfrm>
            <a:off x="881148" y="1612669"/>
            <a:ext cx="10690167" cy="4937760"/>
          </a:xfrm>
          <a:prstGeom prst="rect">
            <a:avLst/>
          </a:prstGeom>
        </p:spPr>
      </p:pic>
    </p:spTree>
    <p:extLst>
      <p:ext uri="{BB962C8B-B14F-4D97-AF65-F5344CB8AC3E}">
        <p14:creationId xmlns:p14="http://schemas.microsoft.com/office/powerpoint/2010/main" val="1755788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398671" y="241495"/>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Apprenticeship License</a:t>
            </a:r>
          </a:p>
        </p:txBody>
      </p:sp>
      <p:sp>
        <p:nvSpPr>
          <p:cNvPr id="5" name="TextBox 4"/>
          <p:cNvSpPr txBox="1"/>
          <p:nvPr/>
        </p:nvSpPr>
        <p:spPr>
          <a:xfrm>
            <a:off x="1398671" y="4445349"/>
            <a:ext cx="9458196" cy="1446550"/>
          </a:xfrm>
          <a:prstGeom prst="rect">
            <a:avLst/>
          </a:prstGeom>
          <a:noFill/>
        </p:spPr>
        <p:txBody>
          <a:bodyPr wrap="square" rtlCol="0">
            <a:spAutoFit/>
          </a:bodyPr>
          <a:lstStyle/>
          <a:p>
            <a:pPr marL="457200" indent="-4572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Must work for an Area II Plumbers JATC Registered Training Agent</a:t>
            </a:r>
            <a:endParaRPr lang="en-US" sz="4400"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98671" y="1489959"/>
            <a:ext cx="9458196" cy="2677656"/>
          </a:xfrm>
          <a:prstGeom prst="rect">
            <a:avLst/>
          </a:prstGeom>
          <a:noFill/>
        </p:spPr>
        <p:txBody>
          <a:bodyPr wrap="square" rtlCol="0">
            <a:spAutoFit/>
          </a:bodyPr>
          <a:lstStyle/>
          <a:p>
            <a:pPr marL="457200" indent="-4572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CANNOT PRACTICE AS AN APPRENTICE WITHOUT A LICENSE</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Receive via </a:t>
            </a:r>
            <a:r>
              <a:rPr lang="en-US" sz="3600" dirty="0" err="1" smtClean="0">
                <a:ln>
                  <a:solidFill>
                    <a:schemeClr val="tx1"/>
                  </a:solidFill>
                </a:ln>
                <a:solidFill>
                  <a:srgbClr val="FFFF00"/>
                </a:solidFill>
                <a:latin typeface="Times New Roman" panose="02020603050405020304" pitchFamily="18" charset="0"/>
                <a:cs typeface="Times New Roman" panose="02020603050405020304" pitchFamily="18" charset="0"/>
              </a:rPr>
              <a:t>USPS</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from BOLI</a:t>
            </a:r>
            <a:endParaRPr lang="en-US" sz="3600" dirty="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880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398670" y="241495"/>
            <a:ext cx="9036247"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Journeyman to Apprentice Ratio</a:t>
            </a:r>
          </a:p>
        </p:txBody>
      </p:sp>
      <p:sp>
        <p:nvSpPr>
          <p:cNvPr id="6" name="TextBox 5"/>
          <p:cNvSpPr txBox="1"/>
          <p:nvPr/>
        </p:nvSpPr>
        <p:spPr>
          <a:xfrm>
            <a:off x="941472" y="1723631"/>
            <a:ext cx="10206140" cy="3539430"/>
          </a:xfrm>
          <a:prstGeom prst="rect">
            <a:avLst/>
          </a:prstGeom>
          <a:noFill/>
        </p:spPr>
        <p:txBody>
          <a:bodyPr wrap="square" rtlCol="0">
            <a:spAutoFit/>
          </a:bodyPr>
          <a:lstStyle/>
          <a:p>
            <a:pPr marL="457200" indent="-4572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Be Aware of the Ratio</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1/1 up to 2 Apprentice</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Three extra Journeymen for over 2 Apprentices</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Fines / Action for being out of Ratio</a:t>
            </a:r>
          </a:p>
          <a:p>
            <a:pPr marL="1371600" lvl="2"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Training Agent fined</a:t>
            </a:r>
          </a:p>
          <a:p>
            <a:pPr marL="1371600" lvl="2"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Apprentice could lose license</a:t>
            </a:r>
          </a:p>
        </p:txBody>
      </p:sp>
    </p:spTree>
    <p:extLst>
      <p:ext uri="{BB962C8B-B14F-4D97-AF65-F5344CB8AC3E}">
        <p14:creationId xmlns:p14="http://schemas.microsoft.com/office/powerpoint/2010/main" val="862832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228724" y="0"/>
            <a:ext cx="8547287"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Journeyman to Apprentice Ratio</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28725" y="818194"/>
            <a:ext cx="10755573" cy="1323439"/>
          </a:xfrm>
          <a:prstGeom prst="rect">
            <a:avLst/>
          </a:prstGeom>
          <a:noFill/>
        </p:spPr>
        <p:txBody>
          <a:bodyPr wrap="non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Available on Area II Plumbers JATC web site</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3" cstate="print"/>
          <a:srcRect l="49487" t="3646" r="2436" b="14774"/>
          <a:stretch/>
        </p:blipFill>
        <p:spPr bwMode="auto">
          <a:xfrm>
            <a:off x="1558290" y="1845674"/>
            <a:ext cx="8395608" cy="4816384"/>
          </a:xfrm>
          <a:prstGeom prst="rect">
            <a:avLst/>
          </a:prstGeom>
          <a:ln>
            <a:noFill/>
          </a:ln>
          <a:extLst>
            <a:ext uri="{53640926-AAD7-44D8-BBD7-CCE9431645EC}">
              <a14:shadowObscured xmlns:a14="http://schemas.microsoft.com/office/drawing/2010/main"/>
            </a:ext>
          </a:extLst>
        </p:spPr>
      </p:pic>
      <p:sp>
        <p:nvSpPr>
          <p:cNvPr id="3" name="Left Arrow 2"/>
          <p:cNvSpPr/>
          <p:nvPr/>
        </p:nvSpPr>
        <p:spPr>
          <a:xfrm>
            <a:off x="9463313" y="4218965"/>
            <a:ext cx="2059395" cy="3657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7342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398670" y="241495"/>
            <a:ext cx="9036247"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Phased Supervision</a:t>
            </a:r>
          </a:p>
        </p:txBody>
      </p:sp>
      <p:sp>
        <p:nvSpPr>
          <p:cNvPr id="6" name="TextBox 5"/>
          <p:cNvSpPr txBox="1"/>
          <p:nvPr/>
        </p:nvSpPr>
        <p:spPr>
          <a:xfrm>
            <a:off x="1264201" y="1010936"/>
            <a:ext cx="10206140"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Phased Supervision is Requested by Training Agent</a:t>
            </a:r>
          </a:p>
          <a:p>
            <a:pPr marL="457200"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Phased Supervision - Apprentice may work independently within specific parameters</a:t>
            </a:r>
          </a:p>
          <a:p>
            <a:pPr marL="457200"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There are 4 Phases</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The first is available early in the Apprenticeship, allow for work on water heaters</a:t>
            </a:r>
            <a:endParaRPr lang="en-US" sz="3600" dirty="0">
              <a:ln>
                <a:solidFill>
                  <a:schemeClr val="tx1"/>
                </a:solidFill>
              </a:ln>
              <a:solidFill>
                <a:srgbClr val="FFFF00"/>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The second is available at 4</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th</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Period</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The third is available at 5</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th</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Period</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The fourth is available at 6</a:t>
            </a:r>
            <a:r>
              <a:rPr lang="en-US" sz="3600" baseline="30000" dirty="0" smtClean="0">
                <a:ln>
                  <a:solidFill>
                    <a:schemeClr val="tx1"/>
                  </a:solidFill>
                </a:ln>
                <a:solidFill>
                  <a:srgbClr val="FFFF00"/>
                </a:solidFill>
                <a:latin typeface="Times New Roman" panose="02020603050405020304" pitchFamily="18" charset="0"/>
                <a:cs typeface="Times New Roman" panose="02020603050405020304" pitchFamily="18" charset="0"/>
              </a:rPr>
              <a:t>th</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 Period</a:t>
            </a:r>
          </a:p>
        </p:txBody>
      </p:sp>
    </p:spTree>
    <p:extLst>
      <p:ext uri="{BB962C8B-B14F-4D97-AF65-F5344CB8AC3E}">
        <p14:creationId xmlns:p14="http://schemas.microsoft.com/office/powerpoint/2010/main" val="2900298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0" y="0"/>
            <a:ext cx="8727341"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Code Book</a:t>
            </a:r>
          </a:p>
        </p:txBody>
      </p:sp>
      <p:sp>
        <p:nvSpPr>
          <p:cNvPr id="6" name="TextBox 5"/>
          <p:cNvSpPr txBox="1"/>
          <p:nvPr/>
        </p:nvSpPr>
        <p:spPr>
          <a:xfrm>
            <a:off x="1679838" y="575457"/>
            <a:ext cx="9458196" cy="6432530"/>
          </a:xfrm>
          <a:prstGeom prst="rect">
            <a:avLst/>
          </a:prstGeom>
          <a:noFill/>
        </p:spPr>
        <p:txBody>
          <a:bodyPr wrap="square" rtlCol="0">
            <a:spAutoFit/>
          </a:bodyPr>
          <a:lstStyle/>
          <a:p>
            <a:pPr marL="457200" indent="-4572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Must have a Code Book prior to beginning of Related Training</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Area II Plumbers JATC sells them for $150.00</a:t>
            </a:r>
          </a:p>
          <a:p>
            <a:pPr marL="1371600" lvl="2"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Available online through Store</a:t>
            </a:r>
          </a:p>
          <a:p>
            <a:pPr marL="1371600" lvl="2"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Pick-up here at office</a:t>
            </a:r>
          </a:p>
          <a:p>
            <a:pPr marL="1371600" lvl="2"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Or $10.00 shipping</a:t>
            </a:r>
            <a:endParaRPr lang="en-US" sz="3600" dirty="0">
              <a:ln>
                <a:solidFill>
                  <a:schemeClr val="tx1"/>
                </a:solidFill>
              </a:ln>
              <a:solidFill>
                <a:srgbClr val="FFFF00"/>
              </a:solidFill>
              <a:latin typeface="Times New Roman" panose="02020603050405020304" pitchFamily="18" charset="0"/>
              <a:cs typeface="Times New Roman" panose="02020603050405020304" pitchFamily="18" charset="0"/>
            </a:endParaRPr>
          </a:p>
          <a:p>
            <a:pPr marL="968375" lvl="2" indent="-511175">
              <a:buFont typeface="Arial" panose="020B0604020202020204" pitchFamily="34" charset="0"/>
              <a:buChar char="•"/>
            </a:pPr>
            <a:r>
              <a:rPr lang="en-US" sz="3600" dirty="0" smtClean="0">
                <a:ln>
                  <a:solidFill>
                    <a:schemeClr val="tx1"/>
                  </a:solidFill>
                </a:ln>
                <a:solidFill>
                  <a:srgbClr val="FF0000"/>
                </a:solidFill>
                <a:latin typeface="Times New Roman" panose="02020603050405020304" pitchFamily="18" charset="0"/>
                <a:cs typeface="Times New Roman" panose="02020603050405020304" pitchFamily="18" charset="0"/>
              </a:rPr>
              <a:t>2017 Code Books – order from </a:t>
            </a:r>
            <a:r>
              <a:rPr lang="en-US" sz="3600" dirty="0" err="1" smtClean="0">
                <a:ln>
                  <a:solidFill>
                    <a:schemeClr val="tx1"/>
                  </a:solidFill>
                </a:ln>
                <a:solidFill>
                  <a:srgbClr val="FF0000"/>
                </a:solidFill>
                <a:latin typeface="Times New Roman" panose="02020603050405020304" pitchFamily="18" charset="0"/>
                <a:cs typeface="Times New Roman" panose="02020603050405020304" pitchFamily="18" charset="0"/>
              </a:rPr>
              <a:t>IAPMO</a:t>
            </a:r>
            <a:r>
              <a:rPr lang="en-US" sz="3600" dirty="0" smtClean="0">
                <a:ln>
                  <a:solidFill>
                    <a:schemeClr val="tx1"/>
                  </a:solidFill>
                </a:ln>
                <a:solidFill>
                  <a:srgbClr val="FF0000"/>
                </a:solidFill>
                <a:latin typeface="Times New Roman" panose="02020603050405020304" pitchFamily="18" charset="0"/>
                <a:cs typeface="Times New Roman" panose="02020603050405020304" pitchFamily="18" charset="0"/>
              </a:rPr>
              <a:t> website</a:t>
            </a:r>
          </a:p>
          <a:p>
            <a:pPr marL="968375" lvl="2" indent="-511175">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Code Books are updated every 3 years</a:t>
            </a:r>
          </a:p>
          <a:p>
            <a:pPr marL="1425575" lvl="3" indent="-511175">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2021 </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Code Books out in </a:t>
            </a: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April</a:t>
            </a:r>
            <a:endPar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094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398671" y="241495"/>
            <a:ext cx="7328670"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Office Hours</a:t>
            </a:r>
          </a:p>
        </p:txBody>
      </p:sp>
      <p:sp>
        <p:nvSpPr>
          <p:cNvPr id="6" name="TextBox 5"/>
          <p:cNvSpPr txBox="1"/>
          <p:nvPr/>
        </p:nvSpPr>
        <p:spPr>
          <a:xfrm>
            <a:off x="1264201" y="1010936"/>
            <a:ext cx="9458196" cy="3231654"/>
          </a:xfrm>
          <a:prstGeom prst="rect">
            <a:avLst/>
          </a:prstGeom>
          <a:noFill/>
        </p:spPr>
        <p:txBody>
          <a:bodyPr wrap="square" rtlCol="0">
            <a:spAutoFit/>
          </a:bodyPr>
          <a:lstStyle/>
          <a:p>
            <a:pPr marL="457200" indent="-457200">
              <a:buFont typeface="Arial" panose="020B0604020202020204" pitchFamily="34" charset="0"/>
              <a:buChar char="•"/>
            </a:pPr>
            <a:r>
              <a:rPr lang="en-US" sz="4000" dirty="0" smtClean="0">
                <a:ln>
                  <a:solidFill>
                    <a:schemeClr val="tx1"/>
                  </a:solidFill>
                </a:ln>
                <a:solidFill>
                  <a:srgbClr val="FFFF00"/>
                </a:solidFill>
                <a:latin typeface="Times New Roman" panose="02020603050405020304" pitchFamily="18" charset="0"/>
                <a:cs typeface="Times New Roman" panose="02020603050405020304" pitchFamily="18" charset="0"/>
              </a:rPr>
              <a:t>Monday to Thursday 8:00am- 12:00 pm 1:00 pm-5:00pm</a:t>
            </a:r>
          </a:p>
          <a:p>
            <a:pPr marL="914400" lvl="1" indent="-457200">
              <a:buFont typeface="Arial" panose="020B0604020202020204" pitchFamily="34" charset="0"/>
              <a:buChar char="•"/>
            </a:pPr>
            <a:r>
              <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rPr>
              <a:t>Phones will not be answered after 4:45pm</a:t>
            </a:r>
          </a:p>
          <a:p>
            <a:pPr lvl="1"/>
            <a:endParaRPr lang="en-US" sz="3600" dirty="0" smtClean="0">
              <a:ln>
                <a:solidFill>
                  <a:schemeClr val="tx1"/>
                </a:solidFill>
              </a:ln>
              <a:solidFill>
                <a:srgbClr val="FFFF00"/>
              </a:solidFill>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Friday Office is Closed</a:t>
            </a:r>
          </a:p>
        </p:txBody>
      </p:sp>
    </p:spTree>
    <p:extLst>
      <p:ext uri="{BB962C8B-B14F-4D97-AF65-F5344CB8AC3E}">
        <p14:creationId xmlns:p14="http://schemas.microsoft.com/office/powerpoint/2010/main" val="37385102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79473" y="1935481"/>
            <a:ext cx="10274968" cy="3770263"/>
          </a:xfrm>
          <a:prstGeom prst="rect">
            <a:avLst/>
          </a:prstGeom>
          <a:noFill/>
        </p:spPr>
        <p:txBody>
          <a:bodyPr wrap="square" rtlCol="0">
            <a:spAutoFit/>
          </a:bodyPr>
          <a:lstStyle/>
          <a:p>
            <a:pPr algn="ctr"/>
            <a:r>
              <a:rPr lang="en-US" sz="23900" dirty="0" smtClean="0">
                <a:ln>
                  <a:solidFill>
                    <a:schemeClr val="tx1"/>
                  </a:solidFill>
                </a:ln>
                <a:solidFill>
                  <a:schemeClr val="bg1"/>
                </a:solidFill>
                <a:latin typeface="French Script MT" panose="03020402040607040605" pitchFamily="66" charset="0"/>
              </a:rPr>
              <a:t>Questions</a:t>
            </a:r>
            <a:endParaRPr lang="en-US" sz="23900" dirty="0">
              <a:ln>
                <a:solidFill>
                  <a:schemeClr val="tx1"/>
                </a:solidFill>
              </a:ln>
              <a:solidFill>
                <a:schemeClr val="bg1"/>
              </a:solidFill>
              <a:latin typeface="French Script MT" panose="03020402040607040605" pitchFamily="66" charset="0"/>
            </a:endParaRPr>
          </a:p>
        </p:txBody>
      </p:sp>
    </p:spTree>
    <p:extLst>
      <p:ext uri="{BB962C8B-B14F-4D97-AF65-F5344CB8AC3E}">
        <p14:creationId xmlns:p14="http://schemas.microsoft.com/office/powerpoint/2010/main" val="2966693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12933" y="2107747"/>
            <a:ext cx="10274968" cy="2215991"/>
          </a:xfrm>
          <a:prstGeom prst="rect">
            <a:avLst/>
          </a:prstGeom>
          <a:noFill/>
        </p:spPr>
        <p:txBody>
          <a:bodyPr wrap="square" rtlCol="0">
            <a:spAutoFit/>
          </a:bodyPr>
          <a:lstStyle/>
          <a:p>
            <a:pPr algn="ctr"/>
            <a:r>
              <a:rPr lang="en-US" sz="13800" dirty="0" smtClean="0">
                <a:latin typeface="Brush Script MT" panose="03060802040406070304" pitchFamily="66" charset="0"/>
              </a:rPr>
              <a:t>Thank You.</a:t>
            </a:r>
          </a:p>
        </p:txBody>
      </p:sp>
    </p:spTree>
    <p:extLst>
      <p:ext uri="{BB962C8B-B14F-4D97-AF65-F5344CB8AC3E}">
        <p14:creationId xmlns:p14="http://schemas.microsoft.com/office/powerpoint/2010/main" val="2344030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289272" y="0"/>
            <a:ext cx="868153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Registration Agreement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619812"/>
            <a:ext cx="11668002" cy="2800767"/>
          </a:xfrm>
          <a:prstGeom prst="rect">
            <a:avLst/>
          </a:prstGeom>
          <a:noFill/>
        </p:spPr>
        <p:txBody>
          <a:bodyPr wrap="none" rtlCol="0">
            <a:spAutoFit/>
          </a:bodyPr>
          <a:lstStyle/>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PRISM</a:t>
            </a:r>
          </a:p>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Answer – Yes or No,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Sign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and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Date</a:t>
            </a:r>
          </a:p>
          <a:p>
            <a:pPr marL="800100" lvl="1" indent="-342900">
              <a:buFont typeface="Arial" panose="020B0604020202020204" pitchFamily="34" charset="0"/>
              <a:buChar char="•"/>
            </a:pPr>
            <a:r>
              <a:rPr lang="en-US" sz="4400" dirty="0">
                <a:ln>
                  <a:solidFill>
                    <a:schemeClr val="tx1"/>
                  </a:solidFill>
                </a:ln>
                <a:solidFill>
                  <a:srgbClr val="FFFF00"/>
                </a:solidFill>
                <a:latin typeface="Times New Roman" panose="02020603050405020304" pitchFamily="18" charset="0"/>
                <a:cs typeface="Times New Roman" panose="02020603050405020304" pitchFamily="18" charset="0"/>
              </a:rPr>
              <a:t>Does not affect your ability to join the program</a:t>
            </a:r>
          </a:p>
          <a:p>
            <a:pPr marL="800100" lvl="1" indent="-342900">
              <a:buFont typeface="Arial" panose="020B0604020202020204" pitchFamily="34" charset="0"/>
              <a:buChar char="•"/>
            </a:pPr>
            <a:endPar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endParaRPr>
          </a:p>
        </p:txBody>
      </p:sp>
      <p:pic>
        <p:nvPicPr>
          <p:cNvPr id="5" name="Picture 4" descr="2020 2 Apprentice BOLI Registration Agreement.pdf (SECURED) - Adobe Acrobat Pro"/>
          <p:cNvPicPr>
            <a:picLocks noChangeAspect="1"/>
          </p:cNvPicPr>
          <p:nvPr/>
        </p:nvPicPr>
        <p:blipFill rotWithShape="1">
          <a:blip r:embed="rId3">
            <a:extLst>
              <a:ext uri="{28A0092B-C50C-407E-A947-70E740481C1C}">
                <a14:useLocalDpi xmlns:a14="http://schemas.microsoft.com/office/drawing/2010/main" val="0"/>
              </a:ext>
            </a:extLst>
          </a:blip>
          <a:srcRect l="6546" t="20196" r="5637"/>
          <a:stretch/>
        </p:blipFill>
        <p:spPr>
          <a:xfrm>
            <a:off x="1516333" y="2576945"/>
            <a:ext cx="9037320" cy="4405746"/>
          </a:xfrm>
          <a:prstGeom prst="rect">
            <a:avLst/>
          </a:prstGeom>
        </p:spPr>
      </p:pic>
    </p:spTree>
    <p:extLst>
      <p:ext uri="{BB962C8B-B14F-4D97-AF65-F5344CB8AC3E}">
        <p14:creationId xmlns:p14="http://schemas.microsoft.com/office/powerpoint/2010/main" val="2665401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289272" y="0"/>
            <a:ext cx="868153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Registration Agreement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93669" y="664938"/>
            <a:ext cx="8490857" cy="1446550"/>
          </a:xfrm>
          <a:prstGeom prst="rect">
            <a:avLst/>
          </a:prstGeom>
          <a:noFill/>
        </p:spPr>
        <p:txBody>
          <a:bodyPr wrap="square" rtlCol="0">
            <a:spAutoFit/>
          </a:bodyPr>
          <a:lstStyle/>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Turn over</a:t>
            </a:r>
          </a:p>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Read this </a:t>
            </a: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section</a:t>
            </a:r>
            <a:endPar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endParaRPr>
          </a:p>
        </p:txBody>
      </p:sp>
      <p:pic>
        <p:nvPicPr>
          <p:cNvPr id="3" name="Picture 2" descr="2020 2 Apprentice BOLI Registration Agreement.pdf (SECURED) - Adobe Acrobat Pro"/>
          <p:cNvPicPr>
            <a:picLocks noChangeAspect="1"/>
          </p:cNvPicPr>
          <p:nvPr/>
        </p:nvPicPr>
        <p:blipFill rotWithShape="1">
          <a:blip r:embed="rId3">
            <a:extLst>
              <a:ext uri="{28A0092B-C50C-407E-A947-70E740481C1C}">
                <a14:useLocalDpi xmlns:a14="http://schemas.microsoft.com/office/drawing/2010/main" val="0"/>
              </a:ext>
            </a:extLst>
          </a:blip>
          <a:srcRect l="30000" t="23010" r="28954" b="19624"/>
          <a:stretch/>
        </p:blipFill>
        <p:spPr>
          <a:xfrm>
            <a:off x="2678267" y="2111488"/>
            <a:ext cx="6266228" cy="4746512"/>
          </a:xfrm>
          <a:prstGeom prst="rect">
            <a:avLst/>
          </a:prstGeom>
        </p:spPr>
      </p:pic>
    </p:spTree>
    <p:extLst>
      <p:ext uri="{BB962C8B-B14F-4D97-AF65-F5344CB8AC3E}">
        <p14:creationId xmlns:p14="http://schemas.microsoft.com/office/powerpoint/2010/main" val="4013253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289272" y="0"/>
            <a:ext cx="868153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Registration Agreement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045029" y="769441"/>
            <a:ext cx="6908558" cy="2185214"/>
          </a:xfrm>
          <a:prstGeom prst="rect">
            <a:avLst/>
          </a:prstGeom>
          <a:noFill/>
        </p:spPr>
        <p:txBody>
          <a:bodyPr wrap="none" rtlCol="0">
            <a:spAutoFit/>
          </a:bodyPr>
          <a:lstStyle/>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Sign – Apprentice Signature</a:t>
            </a:r>
          </a:p>
          <a:p>
            <a:pPr marL="342900" indent="-34290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Date</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descr="2020 2 Apprentice BOLI Registration Agreement.pdf (SECURED) - Adobe Acrobat Pro"/>
          <p:cNvPicPr>
            <a:picLocks noChangeAspect="1"/>
          </p:cNvPicPr>
          <p:nvPr/>
        </p:nvPicPr>
        <p:blipFill rotWithShape="1">
          <a:blip r:embed="rId3">
            <a:extLst>
              <a:ext uri="{28A0092B-C50C-407E-A947-70E740481C1C}">
                <a14:useLocalDpi xmlns:a14="http://schemas.microsoft.com/office/drawing/2010/main" val="0"/>
              </a:ext>
            </a:extLst>
          </a:blip>
          <a:srcRect l="29863" t="54512" r="28956" b="3680"/>
          <a:stretch/>
        </p:blipFill>
        <p:spPr>
          <a:xfrm>
            <a:off x="1905736" y="2309186"/>
            <a:ext cx="8352169" cy="4548814"/>
          </a:xfrm>
          <a:prstGeom prst="rect">
            <a:avLst/>
          </a:prstGeom>
        </p:spPr>
      </p:pic>
    </p:spTree>
    <p:extLst>
      <p:ext uri="{BB962C8B-B14F-4D97-AF65-F5344CB8AC3E}">
        <p14:creationId xmlns:p14="http://schemas.microsoft.com/office/powerpoint/2010/main" val="205040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32172" y="0"/>
            <a:ext cx="868153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Registration Agreement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40541" y="1039680"/>
            <a:ext cx="9847568" cy="4678204"/>
          </a:xfrm>
          <a:prstGeom prst="rect">
            <a:avLst/>
          </a:prstGeom>
          <a:noFill/>
        </p:spPr>
        <p:txBody>
          <a:bodyPr wrap="none" rtlCol="0">
            <a:spAutoFit/>
          </a:bodyPr>
          <a:lstStyle/>
          <a:p>
            <a:pPr marL="342900" indent="-342900">
              <a:buFont typeface="Arial" panose="020B0604020202020204" pitchFamily="34" charset="0"/>
              <a:buChar char="•"/>
            </a:pPr>
            <a:r>
              <a:rPr lang="en-US" sz="5000" dirty="0" smtClean="0">
                <a:ln>
                  <a:solidFill>
                    <a:schemeClr val="tx1"/>
                  </a:solidFill>
                </a:ln>
                <a:solidFill>
                  <a:srgbClr val="FFFF00"/>
                </a:solidFill>
                <a:latin typeface="Times New Roman" panose="02020603050405020304" pitchFamily="18" charset="0"/>
                <a:cs typeface="Times New Roman" panose="02020603050405020304" pitchFamily="18" charset="0"/>
              </a:rPr>
              <a:t>Apprentices will received </a:t>
            </a:r>
            <a:r>
              <a:rPr lang="en-US" sz="5000" dirty="0" smtClean="0">
                <a:ln>
                  <a:solidFill>
                    <a:schemeClr val="tx1"/>
                  </a:solidFill>
                </a:ln>
                <a:solidFill>
                  <a:srgbClr val="FFFF00"/>
                </a:solidFill>
                <a:latin typeface="Times New Roman" panose="02020603050405020304" pitchFamily="18" charset="0"/>
                <a:cs typeface="Times New Roman" panose="02020603050405020304" pitchFamily="18" charset="0"/>
              </a:rPr>
              <a:t>a </a:t>
            </a:r>
            <a:r>
              <a:rPr lang="en-US" sz="5000" dirty="0" smtClean="0">
                <a:ln>
                  <a:solidFill>
                    <a:schemeClr val="tx1"/>
                  </a:solidFill>
                </a:ln>
                <a:solidFill>
                  <a:srgbClr val="FFFF00"/>
                </a:solidFill>
                <a:latin typeface="Times New Roman" panose="02020603050405020304" pitchFamily="18" charset="0"/>
                <a:cs typeface="Times New Roman" panose="02020603050405020304" pitchFamily="18" charset="0"/>
              </a:rPr>
              <a:t>digital </a:t>
            </a:r>
          </a:p>
          <a:p>
            <a:r>
              <a:rPr lang="en-US" sz="50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5000" dirty="0" smtClean="0">
                <a:ln>
                  <a:solidFill>
                    <a:schemeClr val="tx1"/>
                  </a:solidFill>
                </a:ln>
                <a:solidFill>
                  <a:srgbClr val="FFFF00"/>
                </a:solidFill>
                <a:latin typeface="Times New Roman" panose="02020603050405020304" pitchFamily="18" charset="0"/>
                <a:cs typeface="Times New Roman" panose="02020603050405020304" pitchFamily="18" charset="0"/>
              </a:rPr>
              <a:t> version of their Registration packet </a:t>
            </a:r>
          </a:p>
          <a:p>
            <a:r>
              <a:rPr lang="en-US" sz="50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5000" dirty="0" smtClean="0">
                <a:ln>
                  <a:solidFill>
                    <a:schemeClr val="tx1"/>
                  </a:solidFill>
                </a:ln>
                <a:solidFill>
                  <a:srgbClr val="FFFF00"/>
                </a:solidFill>
                <a:latin typeface="Times New Roman" panose="02020603050405020304" pitchFamily="18" charset="0"/>
                <a:cs typeface="Times New Roman" panose="02020603050405020304" pitchFamily="18" charset="0"/>
              </a:rPr>
              <a:t> once  BOLI returns a certified / </a:t>
            </a:r>
          </a:p>
          <a:p>
            <a:r>
              <a:rPr lang="en-US" sz="50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5000" dirty="0" smtClean="0">
                <a:ln>
                  <a:solidFill>
                    <a:schemeClr val="tx1"/>
                  </a:solidFill>
                </a:ln>
                <a:solidFill>
                  <a:srgbClr val="FFFF00"/>
                </a:solidFill>
                <a:latin typeface="Times New Roman" panose="02020603050405020304" pitchFamily="18" charset="0"/>
                <a:cs typeface="Times New Roman" panose="02020603050405020304" pitchFamily="18" charset="0"/>
              </a:rPr>
              <a:t> stamped Registration Agreement </a:t>
            </a:r>
          </a:p>
          <a:p>
            <a:r>
              <a:rPr lang="en-US" sz="5000" dirty="0">
                <a:ln>
                  <a:solidFill>
                    <a:schemeClr val="tx1"/>
                  </a:solidFill>
                </a:ln>
                <a:solidFill>
                  <a:srgbClr val="FFFF00"/>
                </a:solidFill>
                <a:latin typeface="Times New Roman" panose="02020603050405020304" pitchFamily="18" charset="0"/>
                <a:cs typeface="Times New Roman" panose="02020603050405020304" pitchFamily="18" charset="0"/>
              </a:rPr>
              <a:t> </a:t>
            </a:r>
            <a:r>
              <a:rPr lang="en-US" sz="5000" dirty="0" smtClean="0">
                <a:ln>
                  <a:solidFill>
                    <a:schemeClr val="tx1"/>
                  </a:solidFill>
                </a:ln>
                <a:solidFill>
                  <a:srgbClr val="FFFF00"/>
                </a:solidFill>
                <a:latin typeface="Times New Roman" panose="02020603050405020304" pitchFamily="18" charset="0"/>
                <a:cs typeface="Times New Roman" panose="02020603050405020304" pitchFamily="18" charset="0"/>
              </a:rPr>
              <a:t> to Area II Plumbers JATC</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792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4000">
              <a:schemeClr val="accent1">
                <a:lumMod val="45000"/>
                <a:lumOff val="55000"/>
              </a:schemeClr>
            </a:gs>
            <a:gs pos="77000">
              <a:schemeClr val="accent1">
                <a:lumMod val="45000"/>
                <a:lumOff val="55000"/>
              </a:schemeClr>
            </a:gs>
            <a:gs pos="0">
              <a:srgbClr val="002060"/>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00200" y="0"/>
            <a:ext cx="7345046" cy="769441"/>
          </a:xfrm>
          <a:prstGeom prst="rect">
            <a:avLst/>
          </a:prstGeom>
          <a:noFill/>
        </p:spPr>
        <p:txBody>
          <a:bodyPr wrap="square" rtlCol="0">
            <a:spAutoFit/>
          </a:bodyPr>
          <a:lstStyle/>
          <a:p>
            <a:r>
              <a:rPr lang="en-US" sz="4400" dirty="0" smtClean="0">
                <a:solidFill>
                  <a:schemeClr val="bg1"/>
                </a:solidFill>
                <a:latin typeface="Times New Roman" panose="02020603050405020304" pitchFamily="18" charset="0"/>
                <a:cs typeface="Times New Roman" panose="02020603050405020304" pitchFamily="18" charset="0"/>
              </a:rPr>
              <a:t>Apprentice Responsibilities</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71612" y="688700"/>
            <a:ext cx="8315994" cy="2000548"/>
          </a:xfrm>
          <a:prstGeom prst="rect">
            <a:avLst/>
          </a:prstGeom>
          <a:noFill/>
        </p:spPr>
        <p:txBody>
          <a:bodyPr wrap="none" rtlCol="0">
            <a:spAutoFit/>
          </a:bodyPr>
          <a:lstStyle/>
          <a:p>
            <a:pPr marL="285750" indent="-285750">
              <a:buFont typeface="Arial" panose="020B0604020202020204" pitchFamily="34" charset="0"/>
              <a:buChar char="•"/>
            </a:pPr>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Complete Policies and Procedures</a:t>
            </a:r>
          </a:p>
          <a:p>
            <a:r>
              <a:rPr lang="en-US" sz="4400" dirty="0" smtClean="0">
                <a:ln>
                  <a:solidFill>
                    <a:schemeClr val="tx1"/>
                  </a:solidFill>
                </a:ln>
                <a:solidFill>
                  <a:srgbClr val="FFFF00"/>
                </a:solidFill>
                <a:latin typeface="Times New Roman" panose="02020603050405020304" pitchFamily="18" charset="0"/>
                <a:cs typeface="Times New Roman" panose="02020603050405020304" pitchFamily="18" charset="0"/>
              </a:rPr>
              <a:t> on Area II Plumbers JATC web site</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3" cstate="print"/>
          <a:srcRect l="49487" t="3646" r="2436" b="14774"/>
          <a:stretch/>
        </p:blipFill>
        <p:spPr bwMode="auto">
          <a:xfrm>
            <a:off x="1819547" y="2041616"/>
            <a:ext cx="8395608" cy="4816384"/>
          </a:xfrm>
          <a:prstGeom prst="rect">
            <a:avLst/>
          </a:prstGeom>
          <a:ln>
            <a:noFill/>
          </a:ln>
          <a:extLst>
            <a:ext uri="{53640926-AAD7-44D8-BBD7-CCE9431645EC}">
              <a14:shadowObscured xmlns:a14="http://schemas.microsoft.com/office/drawing/2010/main"/>
            </a:ext>
          </a:extLst>
        </p:spPr>
      </p:pic>
      <p:sp>
        <p:nvSpPr>
          <p:cNvPr id="3" name="Left Arrow 2"/>
          <p:cNvSpPr/>
          <p:nvPr/>
        </p:nvSpPr>
        <p:spPr>
          <a:xfrm>
            <a:off x="8848091" y="5251269"/>
            <a:ext cx="2059395" cy="3657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42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2958</TotalTime>
  <Words>6016</Words>
  <Application>Microsoft Office PowerPoint</Application>
  <PresentationFormat>Widescreen</PresentationFormat>
  <Paragraphs>395</Paragraphs>
  <Slides>47</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Brush Script MT</vt:lpstr>
      <vt:lpstr>Calibri</vt:lpstr>
      <vt:lpstr>Calibri Light</vt:lpstr>
      <vt:lpstr>French Script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2 JATC</dc:title>
  <dc:creator>OfficeAdmin</dc:creator>
  <cp:lastModifiedBy>OfficeAdmin</cp:lastModifiedBy>
  <cp:revision>200</cp:revision>
  <dcterms:created xsi:type="dcterms:W3CDTF">2018-08-29T21:16:12Z</dcterms:created>
  <dcterms:modified xsi:type="dcterms:W3CDTF">2020-09-15T16:16:14Z</dcterms:modified>
</cp:coreProperties>
</file>